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09"/>
  </p:notesMasterIdLst>
  <p:sldIdLst>
    <p:sldId id="256" r:id="rId89"/>
    <p:sldId id="257" r:id="rId90"/>
    <p:sldId id="258" r:id="rId91"/>
    <p:sldId id="259" r:id="rId92"/>
    <p:sldId id="260" r:id="rId93"/>
    <p:sldId id="261" r:id="rId94"/>
    <p:sldId id="262" r:id="rId95"/>
    <p:sldId id="263" r:id="rId96"/>
    <p:sldId id="264" r:id="rId97"/>
    <p:sldId id="265" r:id="rId98"/>
    <p:sldId id="266" r:id="rId99"/>
    <p:sldId id="267" r:id="rId100"/>
    <p:sldId id="268" r:id="rId101"/>
    <p:sldId id="269" r:id="rId102"/>
    <p:sldId id="270" r:id="rId103"/>
    <p:sldId id="271" r:id="rId104"/>
    <p:sldId id="272" r:id="rId105"/>
    <p:sldId id="273" r:id="rId106"/>
    <p:sldId id="274" r:id="rId107"/>
    <p:sldId id="275" r:id="rId10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Now" charset="1" panose="00000500000000000000"/>
      <p:regular r:id="rId45"/>
    </p:embeddedFont>
    <p:embeddedFont>
      <p:font typeface="Now Bold" charset="1" panose="00000800000000000000"/>
      <p:regular r:id="rId46"/>
    </p:embeddedFont>
    <p:embeddedFont>
      <p:font typeface="Now Thin" charset="1" panose="00000300000000000000"/>
      <p:regular r:id="rId47"/>
    </p:embeddedFont>
    <p:embeddedFont>
      <p:font typeface="Now Light" charset="1" panose="00000400000000000000"/>
      <p:regular r:id="rId48"/>
    </p:embeddedFont>
    <p:embeddedFont>
      <p:font typeface="Now Medium" charset="1" panose="00000600000000000000"/>
      <p:regular r:id="rId49"/>
    </p:embeddedFont>
    <p:embeddedFont>
      <p:font typeface="Now Heavy" charset="1" panose="00000A00000000000000"/>
      <p:regular r:id="rId50"/>
    </p:embeddedFont>
    <p:embeddedFont>
      <p:font typeface="Open Sauce" charset="1" panose="00000500000000000000"/>
      <p:regular r:id="rId51"/>
    </p:embeddedFont>
    <p:embeddedFont>
      <p:font typeface="Open Sauce Bold" charset="1" panose="00000800000000000000"/>
      <p:regular r:id="rId52"/>
    </p:embeddedFont>
    <p:embeddedFont>
      <p:font typeface="Open Sauce Italics" charset="1" panose="00000500000000000000"/>
      <p:regular r:id="rId53"/>
    </p:embeddedFont>
    <p:embeddedFont>
      <p:font typeface="Open Sauce Bold Italics" charset="1" panose="00000800000000000000"/>
      <p:regular r:id="rId54"/>
    </p:embeddedFont>
    <p:embeddedFont>
      <p:font typeface="Open Sauce Light" charset="1" panose="00000400000000000000"/>
      <p:regular r:id="rId55"/>
    </p:embeddedFont>
    <p:embeddedFont>
      <p:font typeface="Open Sauce Light Italics" charset="1" panose="00000400000000000000"/>
      <p:regular r:id="rId56"/>
    </p:embeddedFont>
    <p:embeddedFont>
      <p:font typeface="Open Sauce Medium" charset="1" panose="00000600000000000000"/>
      <p:regular r:id="rId57"/>
    </p:embeddedFont>
    <p:embeddedFont>
      <p:font typeface="Open Sauce Medium Italics" charset="1" panose="00000600000000000000"/>
      <p:regular r:id="rId58"/>
    </p:embeddedFont>
    <p:embeddedFont>
      <p:font typeface="Open Sauce Semi-Bold" charset="1" panose="00000700000000000000"/>
      <p:regular r:id="rId59"/>
    </p:embeddedFont>
    <p:embeddedFont>
      <p:font typeface="Open Sauce Semi-Bold Italics" charset="1" panose="00000700000000000000"/>
      <p:regular r:id="rId60"/>
    </p:embeddedFont>
    <p:embeddedFont>
      <p:font typeface="Open Sauce Heavy" charset="1" panose="00000A00000000000000"/>
      <p:regular r:id="rId61"/>
    </p:embeddedFont>
    <p:embeddedFont>
      <p:font typeface="Open Sauce Heavy Italics" charset="1" panose="00000A00000000000000"/>
      <p:regular r:id="rId62"/>
    </p:embeddedFont>
    <p:embeddedFont>
      <p:font typeface="Open Sans" charset="1" panose="020B0606030504020204"/>
      <p:regular r:id="rId63"/>
    </p:embeddedFont>
    <p:embeddedFont>
      <p:font typeface="Open Sans Bold" charset="1" panose="020B0806030504020204"/>
      <p:regular r:id="rId64"/>
    </p:embeddedFont>
    <p:embeddedFont>
      <p:font typeface="Open Sans Italics" charset="1" panose="020B0606030504020204"/>
      <p:regular r:id="rId65"/>
    </p:embeddedFont>
    <p:embeddedFont>
      <p:font typeface="Open Sans Bold Italics" charset="1" panose="020B0806030504020204"/>
      <p:regular r:id="rId66"/>
    </p:embeddedFont>
    <p:embeddedFont>
      <p:font typeface="Open Sans Light" charset="1" panose="020B0306030504020204"/>
      <p:regular r:id="rId67"/>
    </p:embeddedFont>
    <p:embeddedFont>
      <p:font typeface="Open Sans Light Italics" charset="1" panose="020B0306030504020204"/>
      <p:regular r:id="rId68"/>
    </p:embeddedFont>
    <p:embeddedFont>
      <p:font typeface="Open Sans Ultra-Bold" charset="1" panose="00000000000000000000"/>
      <p:regular r:id="rId69"/>
    </p:embeddedFont>
    <p:embeddedFont>
      <p:font typeface="Open Sans Ultra-Bold Italics" charset="1" panose="00000000000000000000"/>
      <p:regular r:id="rId70"/>
    </p:embeddedFont>
    <p:embeddedFont>
      <p:font typeface="Montserrat" charset="1" panose="00000500000000000000"/>
      <p:regular r:id="rId71"/>
    </p:embeddedFont>
    <p:embeddedFont>
      <p:font typeface="Montserrat Bold" charset="1" panose="00000800000000000000"/>
      <p:regular r:id="rId72"/>
    </p:embeddedFont>
    <p:embeddedFont>
      <p:font typeface="Montserrat Italics" charset="1" panose="00000500000000000000"/>
      <p:regular r:id="rId73"/>
    </p:embeddedFont>
    <p:embeddedFont>
      <p:font typeface="Montserrat Bold Italics" charset="1" panose="00000800000000000000"/>
      <p:regular r:id="rId74"/>
    </p:embeddedFont>
    <p:embeddedFont>
      <p:font typeface="Montserrat Thin" charset="1" panose="00000300000000000000"/>
      <p:regular r:id="rId75"/>
    </p:embeddedFont>
    <p:embeddedFont>
      <p:font typeface="Montserrat Thin Italics" charset="1" panose="00000300000000000000"/>
      <p:regular r:id="rId76"/>
    </p:embeddedFont>
    <p:embeddedFont>
      <p:font typeface="Montserrat Extra-Light" charset="1" panose="00000300000000000000"/>
      <p:regular r:id="rId77"/>
    </p:embeddedFont>
    <p:embeddedFont>
      <p:font typeface="Montserrat Extra-Light Italics" charset="1" panose="00000300000000000000"/>
      <p:regular r:id="rId78"/>
    </p:embeddedFont>
    <p:embeddedFont>
      <p:font typeface="Montserrat Light" charset="1" panose="00000400000000000000"/>
      <p:regular r:id="rId79"/>
    </p:embeddedFont>
    <p:embeddedFont>
      <p:font typeface="Montserrat Light Italics" charset="1" panose="00000400000000000000"/>
      <p:regular r:id="rId80"/>
    </p:embeddedFont>
    <p:embeddedFont>
      <p:font typeface="Montserrat Medium" charset="1" panose="00000600000000000000"/>
      <p:regular r:id="rId81"/>
    </p:embeddedFont>
    <p:embeddedFont>
      <p:font typeface="Montserrat Medium Italics" charset="1" panose="00000600000000000000"/>
      <p:regular r:id="rId82"/>
    </p:embeddedFont>
    <p:embeddedFont>
      <p:font typeface="Montserrat Semi-Bold" charset="1" panose="00000700000000000000"/>
      <p:regular r:id="rId83"/>
    </p:embeddedFont>
    <p:embeddedFont>
      <p:font typeface="Montserrat Semi-Bold Italics" charset="1" panose="00000700000000000000"/>
      <p:regular r:id="rId84"/>
    </p:embeddedFont>
    <p:embeddedFont>
      <p:font typeface="Montserrat Ultra-Bold" charset="1" panose="00000900000000000000"/>
      <p:regular r:id="rId85"/>
    </p:embeddedFont>
    <p:embeddedFont>
      <p:font typeface="Montserrat Ultra-Bold Italics" charset="1" panose="00000900000000000000"/>
      <p:regular r:id="rId86"/>
    </p:embeddedFont>
    <p:embeddedFont>
      <p:font typeface="Montserrat Heavy" charset="1" panose="00000A00000000000000"/>
      <p:regular r:id="rId87"/>
    </p:embeddedFont>
    <p:embeddedFont>
      <p:font typeface="Montserrat Heavy Italics" charset="1" panose="00000A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2.xml" Type="http://schemas.openxmlformats.org/officeDocument/2006/relationships/slide"/><Relationship Id="rId101" Target="slides/slide13.xml" Type="http://schemas.openxmlformats.org/officeDocument/2006/relationships/slide"/><Relationship Id="rId102" Target="slides/slide14.xml" Type="http://schemas.openxmlformats.org/officeDocument/2006/relationships/slide"/><Relationship Id="rId103" Target="slides/slide15.xml" Type="http://schemas.openxmlformats.org/officeDocument/2006/relationships/slide"/><Relationship Id="rId104" Target="slides/slide16.xml" Type="http://schemas.openxmlformats.org/officeDocument/2006/relationships/slide"/><Relationship Id="rId105" Target="slides/slide17.xml" Type="http://schemas.openxmlformats.org/officeDocument/2006/relationships/slide"/><Relationship Id="rId106" Target="slides/slide18.xml" Type="http://schemas.openxmlformats.org/officeDocument/2006/relationships/slide"/><Relationship Id="rId107" Target="slides/slide19.xml" Type="http://schemas.openxmlformats.org/officeDocument/2006/relationships/slide"/><Relationship Id="rId108" Target="slides/slide20.xml" Type="http://schemas.openxmlformats.org/officeDocument/2006/relationships/slide"/><Relationship Id="rId109" Target="notesMasters/notesMaster1.xml" Type="http://schemas.openxmlformats.org/officeDocument/2006/relationships/notesMaster"/><Relationship Id="rId11" Target="fonts/font11.fntdata" Type="http://schemas.openxmlformats.org/officeDocument/2006/relationships/font"/><Relationship Id="rId110" Target="theme/theme2.xml" Type="http://schemas.openxmlformats.org/officeDocument/2006/relationships/theme"/><Relationship Id="rId111" Target="notesSlides/notesSlide1.xml" Type="http://schemas.openxmlformats.org/officeDocument/2006/relationships/notesSlide"/><Relationship Id="rId112" Target="notesSlides/notesSlide2.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slides/slide1.xml" Type="http://schemas.openxmlformats.org/officeDocument/2006/relationships/slide"/><Relationship Id="rId9" Target="fonts/font9.fntdata" Type="http://schemas.openxmlformats.org/officeDocument/2006/relationships/font"/><Relationship Id="rId90" Target="slides/slide2.xml" Type="http://schemas.openxmlformats.org/officeDocument/2006/relationships/slide"/><Relationship Id="rId91" Target="slides/slide3.xml" Type="http://schemas.openxmlformats.org/officeDocument/2006/relationships/slide"/><Relationship Id="rId92" Target="slides/slide4.xml" Type="http://schemas.openxmlformats.org/officeDocument/2006/relationships/slide"/><Relationship Id="rId93" Target="slides/slide5.xml" Type="http://schemas.openxmlformats.org/officeDocument/2006/relationships/slide"/><Relationship Id="rId94" Target="slides/slide6.xml" Type="http://schemas.openxmlformats.org/officeDocument/2006/relationships/slide"/><Relationship Id="rId95" Target="slides/slide7.xml" Type="http://schemas.openxmlformats.org/officeDocument/2006/relationships/slide"/><Relationship Id="rId96" Target="slides/slide8.xml" Type="http://schemas.openxmlformats.org/officeDocument/2006/relationships/slide"/><Relationship Id="rId97" Target="slides/slide9.xml" Type="http://schemas.openxmlformats.org/officeDocument/2006/relationships/slide"/><Relationship Id="rId98" Target="slides/slide10.xml" Type="http://schemas.openxmlformats.org/officeDocument/2006/relationships/slide"/><Relationship Id="rId99" Target="slides/slide11.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L'apprentissage automatique, ou machine learning, est une discipline de l'informatique qui permet aux ordinateurs d'apprendre à partir de données et d'effectuer des tâches sans être explicitement programmés. Il se divise généralement en trois catégories principales : la supervision, la non-supervision et le renforcement.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jpeg" Type="http://schemas.openxmlformats.org/officeDocument/2006/relationships/image"/><Relationship Id="rId5" Target="../media/VAGC9ZCXrM4.mp4" Type="http://schemas.openxmlformats.org/officeDocument/2006/relationships/video"/><Relationship Id="rId6" Target="../media/VAGC9ZCXrM4.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C9RZVoMg.mp4" Type="http://schemas.openxmlformats.org/officeDocument/2006/relationships/video"/><Relationship Id="rId4" Target="../media/VAGC9RZVoMg.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4.jpeg" Type="http://schemas.openxmlformats.org/officeDocument/2006/relationships/image"/><Relationship Id="rId5" Target="../media/VAGDD-QyWgw.mp4" Type="http://schemas.openxmlformats.org/officeDocument/2006/relationships/video"/><Relationship Id="rId6" Target="../media/VAGDD-QyWgw.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jpeg" Type="http://schemas.openxmlformats.org/officeDocument/2006/relationships/image"/><Relationship Id="rId5" Target="../media/VAGC9JIax-s.mp4" Type="http://schemas.openxmlformats.org/officeDocument/2006/relationships/video"/><Relationship Id="rId6" Target="../media/VAGC9JIax-s.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747742" y="0"/>
            <a:ext cx="2540258" cy="2540258"/>
          </a:xfrm>
          <a:custGeom>
            <a:avLst/>
            <a:gdLst/>
            <a:ahLst/>
            <a:cxnLst/>
            <a:rect r="r" b="b" t="t" l="l"/>
            <a:pathLst>
              <a:path h="2540258" w="2540258">
                <a:moveTo>
                  <a:pt x="0" y="0"/>
                </a:moveTo>
                <a:lnTo>
                  <a:pt x="2540258" y="0"/>
                </a:lnTo>
                <a:lnTo>
                  <a:pt x="2540258" y="2540258"/>
                </a:lnTo>
                <a:lnTo>
                  <a:pt x="0" y="2540258"/>
                </a:lnTo>
                <a:lnTo>
                  <a:pt x="0" y="0"/>
                </a:lnTo>
                <a:close/>
              </a:path>
            </a:pathLst>
          </a:custGeom>
          <a:blipFill>
            <a:blip r:embed="rId2"/>
            <a:stretch>
              <a:fillRect l="0" t="0" r="0" b="0"/>
            </a:stretch>
          </a:blipFill>
        </p:spPr>
      </p:sp>
      <p:sp>
        <p:nvSpPr>
          <p:cNvPr name="Freeform 3" id="3"/>
          <p:cNvSpPr/>
          <p:nvPr/>
        </p:nvSpPr>
        <p:spPr>
          <a:xfrm flipH="false" flipV="false" rot="0">
            <a:off x="12894608" y="0"/>
            <a:ext cx="2853134" cy="2853134"/>
          </a:xfrm>
          <a:custGeom>
            <a:avLst/>
            <a:gdLst/>
            <a:ahLst/>
            <a:cxnLst/>
            <a:rect r="r" b="b" t="t" l="l"/>
            <a:pathLst>
              <a:path h="2853134" w="2853134">
                <a:moveTo>
                  <a:pt x="0" y="0"/>
                </a:moveTo>
                <a:lnTo>
                  <a:pt x="2853134" y="0"/>
                </a:lnTo>
                <a:lnTo>
                  <a:pt x="2853134" y="2853134"/>
                </a:lnTo>
                <a:lnTo>
                  <a:pt x="0" y="2853134"/>
                </a:lnTo>
                <a:lnTo>
                  <a:pt x="0" y="0"/>
                </a:lnTo>
                <a:close/>
              </a:path>
            </a:pathLst>
          </a:custGeom>
          <a:blipFill>
            <a:blip r:embed="rId3"/>
            <a:stretch>
              <a:fillRect l="0" t="0" r="0" b="0"/>
            </a:stretch>
          </a:blipFill>
        </p:spPr>
      </p:sp>
      <p:sp>
        <p:nvSpPr>
          <p:cNvPr name="Freeform 4" id="4"/>
          <p:cNvSpPr/>
          <p:nvPr/>
        </p:nvSpPr>
        <p:spPr>
          <a:xfrm flipH="false" flipV="false" rot="0">
            <a:off x="-291653" y="196867"/>
            <a:ext cx="3859536" cy="2027797"/>
          </a:xfrm>
          <a:custGeom>
            <a:avLst/>
            <a:gdLst/>
            <a:ahLst/>
            <a:cxnLst/>
            <a:rect r="r" b="b" t="t" l="l"/>
            <a:pathLst>
              <a:path h="2027797" w="3859536">
                <a:moveTo>
                  <a:pt x="0" y="0"/>
                </a:moveTo>
                <a:lnTo>
                  <a:pt x="3859535" y="0"/>
                </a:lnTo>
                <a:lnTo>
                  <a:pt x="3859535" y="2027796"/>
                </a:lnTo>
                <a:lnTo>
                  <a:pt x="0" y="2027796"/>
                </a:lnTo>
                <a:lnTo>
                  <a:pt x="0" y="0"/>
                </a:lnTo>
                <a:close/>
              </a:path>
            </a:pathLst>
          </a:custGeom>
          <a:blipFill>
            <a:blip r:embed="rId4"/>
            <a:stretch>
              <a:fillRect l="0" t="0" r="0" b="0"/>
            </a:stretch>
          </a:blipFill>
        </p:spPr>
      </p:sp>
      <p:sp>
        <p:nvSpPr>
          <p:cNvPr name="TextBox 5" id="5"/>
          <p:cNvSpPr txBox="true"/>
          <p:nvPr/>
        </p:nvSpPr>
        <p:spPr>
          <a:xfrm rot="0">
            <a:off x="5624962" y="337088"/>
            <a:ext cx="7038076" cy="1671153"/>
          </a:xfrm>
          <a:prstGeom prst="rect">
            <a:avLst/>
          </a:prstGeom>
        </p:spPr>
        <p:txBody>
          <a:bodyPr anchor="t" rtlCol="false" tIns="0" lIns="0" bIns="0" rIns="0">
            <a:spAutoFit/>
          </a:bodyPr>
          <a:lstStyle/>
          <a:p>
            <a:pPr algn="ctr">
              <a:lnSpc>
                <a:spcPts val="3273"/>
              </a:lnSpc>
              <a:spcBef>
                <a:spcPct val="0"/>
              </a:spcBef>
            </a:pPr>
            <a:r>
              <a:rPr lang="en-US" sz="2518">
                <a:solidFill>
                  <a:srgbClr val="000000"/>
                </a:solidFill>
                <a:latin typeface="Times New Roman Bold"/>
              </a:rPr>
              <a:t>Royaume du Maroc</a:t>
            </a:r>
          </a:p>
          <a:p>
            <a:pPr algn="ctr">
              <a:lnSpc>
                <a:spcPts val="3273"/>
              </a:lnSpc>
              <a:spcBef>
                <a:spcPct val="0"/>
              </a:spcBef>
            </a:pPr>
            <a:r>
              <a:rPr lang="en-US" sz="2518">
                <a:solidFill>
                  <a:srgbClr val="000000"/>
                </a:solidFill>
                <a:latin typeface="Times New Roman Bold"/>
              </a:rPr>
              <a:t>Faculté des Sciences et Techniques - Tanger</a:t>
            </a:r>
          </a:p>
          <a:p>
            <a:pPr algn="ctr">
              <a:lnSpc>
                <a:spcPts val="3273"/>
              </a:lnSpc>
              <a:spcBef>
                <a:spcPct val="0"/>
              </a:spcBef>
            </a:pPr>
            <a:r>
              <a:rPr lang="en-US" sz="2518">
                <a:solidFill>
                  <a:srgbClr val="000000"/>
                </a:solidFill>
                <a:latin typeface="Times New Roman Bold"/>
              </a:rPr>
              <a:t>Département Génie Informatique</a:t>
            </a:r>
          </a:p>
          <a:p>
            <a:pPr algn="ctr">
              <a:lnSpc>
                <a:spcPts val="3273"/>
              </a:lnSpc>
              <a:spcBef>
                <a:spcPct val="0"/>
              </a:spcBef>
            </a:pPr>
            <a:r>
              <a:rPr lang="en-US" sz="2518">
                <a:solidFill>
                  <a:srgbClr val="000000"/>
                </a:solidFill>
                <a:latin typeface="Times New Roman Bold"/>
              </a:rPr>
              <a:t>MST :Intelligence Artificielle et Sciences de Données</a:t>
            </a:r>
          </a:p>
        </p:txBody>
      </p:sp>
      <p:sp>
        <p:nvSpPr>
          <p:cNvPr name="TextBox 6" id="6"/>
          <p:cNvSpPr txBox="true"/>
          <p:nvPr/>
        </p:nvSpPr>
        <p:spPr>
          <a:xfrm rot="0">
            <a:off x="11063629" y="7154575"/>
            <a:ext cx="4796939" cy="1104707"/>
          </a:xfrm>
          <a:prstGeom prst="rect">
            <a:avLst/>
          </a:prstGeom>
        </p:spPr>
        <p:txBody>
          <a:bodyPr anchor="t" rtlCol="false" tIns="0" lIns="0" bIns="0" rIns="0">
            <a:spAutoFit/>
          </a:bodyPr>
          <a:lstStyle/>
          <a:p>
            <a:pPr algn="just">
              <a:lnSpc>
                <a:spcPts val="4470"/>
              </a:lnSpc>
            </a:pPr>
            <a:r>
              <a:rPr lang="en-US" sz="3000" u="sng">
                <a:solidFill>
                  <a:srgbClr val="000000"/>
                </a:solidFill>
                <a:latin typeface="Times New Roman Bold"/>
              </a:rPr>
              <a:t>Encadrer par:</a:t>
            </a:r>
          </a:p>
          <a:p>
            <a:pPr algn="just" marL="582943" indent="-291471" lvl="1">
              <a:lnSpc>
                <a:spcPts val="4023"/>
              </a:lnSpc>
              <a:buFont typeface="Arial"/>
              <a:buChar char="•"/>
            </a:pPr>
            <a:r>
              <a:rPr lang="en-US" sz="2700">
                <a:solidFill>
                  <a:srgbClr val="000000"/>
                </a:solidFill>
                <a:latin typeface="Times New Roman Bold"/>
              </a:rPr>
              <a:t>Pr. El Mokhtar EN-NAIMI</a:t>
            </a:r>
          </a:p>
        </p:txBody>
      </p:sp>
      <p:sp>
        <p:nvSpPr>
          <p:cNvPr name="TextBox 7" id="7"/>
          <p:cNvSpPr txBox="true"/>
          <p:nvPr/>
        </p:nvSpPr>
        <p:spPr>
          <a:xfrm rot="0">
            <a:off x="2947468" y="5216538"/>
            <a:ext cx="12393064" cy="1292211"/>
          </a:xfrm>
          <a:prstGeom prst="rect">
            <a:avLst/>
          </a:prstGeom>
        </p:spPr>
        <p:txBody>
          <a:bodyPr anchor="t" rtlCol="false" tIns="0" lIns="0" bIns="0" rIns="0">
            <a:spAutoFit/>
          </a:bodyPr>
          <a:lstStyle/>
          <a:p>
            <a:pPr algn="ctr">
              <a:lnSpc>
                <a:spcPts val="4900"/>
              </a:lnSpc>
            </a:pPr>
            <a:r>
              <a:rPr lang="en-US" sz="3500">
                <a:solidFill>
                  <a:srgbClr val="000000"/>
                </a:solidFill>
                <a:latin typeface="Times New Roman Bold"/>
              </a:rPr>
              <a:t>“Exploration Approfondie des Techniques ML : PCA, GMM et KNN dans la Classification et la Réduction de Dimensionnalité”</a:t>
            </a:r>
          </a:p>
        </p:txBody>
      </p:sp>
      <p:grpSp>
        <p:nvGrpSpPr>
          <p:cNvPr name="Group 8" id="8"/>
          <p:cNvGrpSpPr/>
          <p:nvPr/>
        </p:nvGrpSpPr>
        <p:grpSpPr>
          <a:xfrm rot="1471508">
            <a:off x="13721037" y="-3608208"/>
            <a:ext cx="2160993" cy="11665743"/>
            <a:chOff x="0" y="0"/>
            <a:chExt cx="597206" cy="3223913"/>
          </a:xfrm>
        </p:grpSpPr>
        <p:sp>
          <p:nvSpPr>
            <p:cNvPr name="Freeform 9" id="9"/>
            <p:cNvSpPr/>
            <p:nvPr/>
          </p:nvSpPr>
          <p:spPr>
            <a:xfrm flipH="false" flipV="false" rot="0">
              <a:off x="0" y="0"/>
              <a:ext cx="597206" cy="3223913"/>
            </a:xfrm>
            <a:custGeom>
              <a:avLst/>
              <a:gdLst/>
              <a:ahLst/>
              <a:cxnLst/>
              <a:rect r="r" b="b" t="t" l="l"/>
              <a:pathLst>
                <a:path h="3223913" w="597206">
                  <a:moveTo>
                    <a:pt x="0" y="0"/>
                  </a:moveTo>
                  <a:lnTo>
                    <a:pt x="597206" y="0"/>
                  </a:lnTo>
                  <a:lnTo>
                    <a:pt x="597206" y="3223913"/>
                  </a:lnTo>
                  <a:lnTo>
                    <a:pt x="0" y="3223913"/>
                  </a:lnTo>
                  <a:close/>
                </a:path>
              </a:pathLst>
            </a:custGeom>
            <a:solidFill>
              <a:srgbClr val="D5DADA">
                <a:alpha val="23922"/>
              </a:srgbClr>
            </a:solidFill>
          </p:spPr>
        </p:sp>
        <p:sp>
          <p:nvSpPr>
            <p:cNvPr name="TextBox 10" id="10"/>
            <p:cNvSpPr txBox="true"/>
            <p:nvPr/>
          </p:nvSpPr>
          <p:spPr>
            <a:xfrm>
              <a:off x="0" y="-19050"/>
              <a:ext cx="597206" cy="3242963"/>
            </a:xfrm>
            <a:prstGeom prst="rect">
              <a:avLst/>
            </a:prstGeom>
          </p:spPr>
          <p:txBody>
            <a:bodyPr anchor="ctr" rtlCol="false" tIns="35873" lIns="35873" bIns="35873" rIns="35873"/>
            <a:lstStyle/>
            <a:p>
              <a:pPr algn="ctr">
                <a:lnSpc>
                  <a:spcPts val="1384"/>
                </a:lnSpc>
                <a:spcBef>
                  <a:spcPct val="0"/>
                </a:spcBef>
              </a:pPr>
            </a:p>
          </p:txBody>
        </p:sp>
      </p:grpSp>
      <p:grpSp>
        <p:nvGrpSpPr>
          <p:cNvPr name="Group 11" id="11"/>
          <p:cNvGrpSpPr/>
          <p:nvPr/>
        </p:nvGrpSpPr>
        <p:grpSpPr>
          <a:xfrm rot="1471508">
            <a:off x="13818294" y="2397709"/>
            <a:ext cx="2160993" cy="11212989"/>
            <a:chOff x="0" y="0"/>
            <a:chExt cx="597206" cy="3098792"/>
          </a:xfrm>
        </p:grpSpPr>
        <p:sp>
          <p:nvSpPr>
            <p:cNvPr name="Freeform 12" id="12"/>
            <p:cNvSpPr/>
            <p:nvPr/>
          </p:nvSpPr>
          <p:spPr>
            <a:xfrm flipH="false" flipV="false" rot="0">
              <a:off x="0" y="0"/>
              <a:ext cx="597206" cy="3098791"/>
            </a:xfrm>
            <a:custGeom>
              <a:avLst/>
              <a:gdLst/>
              <a:ahLst/>
              <a:cxnLst/>
              <a:rect r="r" b="b" t="t" l="l"/>
              <a:pathLst>
                <a:path h="3098791" w="597206">
                  <a:moveTo>
                    <a:pt x="0" y="0"/>
                  </a:moveTo>
                  <a:lnTo>
                    <a:pt x="597206" y="0"/>
                  </a:lnTo>
                  <a:lnTo>
                    <a:pt x="597206" y="3098791"/>
                  </a:lnTo>
                  <a:lnTo>
                    <a:pt x="0" y="3098791"/>
                  </a:lnTo>
                  <a:close/>
                </a:path>
              </a:pathLst>
            </a:custGeom>
            <a:solidFill>
              <a:srgbClr val="D5DADA">
                <a:alpha val="23922"/>
              </a:srgbClr>
            </a:solidFill>
          </p:spPr>
        </p:sp>
        <p:sp>
          <p:nvSpPr>
            <p:cNvPr name="TextBox 13" id="13"/>
            <p:cNvSpPr txBox="true"/>
            <p:nvPr/>
          </p:nvSpPr>
          <p:spPr>
            <a:xfrm>
              <a:off x="0" y="-19050"/>
              <a:ext cx="597206" cy="3117842"/>
            </a:xfrm>
            <a:prstGeom prst="rect">
              <a:avLst/>
            </a:prstGeom>
          </p:spPr>
          <p:txBody>
            <a:bodyPr anchor="ctr" rtlCol="false" tIns="35873" lIns="35873" bIns="35873" rIns="35873"/>
            <a:lstStyle/>
            <a:p>
              <a:pPr algn="ctr">
                <a:lnSpc>
                  <a:spcPts val="1384"/>
                </a:lnSpc>
                <a:spcBef>
                  <a:spcPct val="0"/>
                </a:spcBef>
              </a:pPr>
            </a:p>
          </p:txBody>
        </p:sp>
      </p:grpSp>
      <p:grpSp>
        <p:nvGrpSpPr>
          <p:cNvPr name="Group 14" id="14"/>
          <p:cNvGrpSpPr/>
          <p:nvPr/>
        </p:nvGrpSpPr>
        <p:grpSpPr>
          <a:xfrm rot="1471508">
            <a:off x="4828009" y="-7017291"/>
            <a:ext cx="2160993" cy="11665743"/>
            <a:chOff x="0" y="0"/>
            <a:chExt cx="597206" cy="3223913"/>
          </a:xfrm>
        </p:grpSpPr>
        <p:sp>
          <p:nvSpPr>
            <p:cNvPr name="Freeform 15" id="15"/>
            <p:cNvSpPr/>
            <p:nvPr/>
          </p:nvSpPr>
          <p:spPr>
            <a:xfrm flipH="false" flipV="false" rot="0">
              <a:off x="0" y="0"/>
              <a:ext cx="597206" cy="3223913"/>
            </a:xfrm>
            <a:custGeom>
              <a:avLst/>
              <a:gdLst/>
              <a:ahLst/>
              <a:cxnLst/>
              <a:rect r="r" b="b" t="t" l="l"/>
              <a:pathLst>
                <a:path h="3223913" w="597206">
                  <a:moveTo>
                    <a:pt x="0" y="0"/>
                  </a:moveTo>
                  <a:lnTo>
                    <a:pt x="597206" y="0"/>
                  </a:lnTo>
                  <a:lnTo>
                    <a:pt x="597206" y="3223913"/>
                  </a:lnTo>
                  <a:lnTo>
                    <a:pt x="0" y="3223913"/>
                  </a:lnTo>
                  <a:close/>
                </a:path>
              </a:pathLst>
            </a:custGeom>
            <a:solidFill>
              <a:srgbClr val="D5DADA">
                <a:alpha val="23922"/>
              </a:srgbClr>
            </a:solidFill>
          </p:spPr>
        </p:sp>
        <p:sp>
          <p:nvSpPr>
            <p:cNvPr name="TextBox 16" id="16"/>
            <p:cNvSpPr txBox="true"/>
            <p:nvPr/>
          </p:nvSpPr>
          <p:spPr>
            <a:xfrm>
              <a:off x="0" y="-19050"/>
              <a:ext cx="597206" cy="3242963"/>
            </a:xfrm>
            <a:prstGeom prst="rect">
              <a:avLst/>
            </a:prstGeom>
          </p:spPr>
          <p:txBody>
            <a:bodyPr anchor="ctr" rtlCol="false" tIns="35873" lIns="35873" bIns="35873" rIns="35873"/>
            <a:lstStyle/>
            <a:p>
              <a:pPr algn="ctr">
                <a:lnSpc>
                  <a:spcPts val="1384"/>
                </a:lnSpc>
                <a:spcBef>
                  <a:spcPct val="0"/>
                </a:spcBef>
              </a:pPr>
            </a:p>
          </p:txBody>
        </p:sp>
      </p:grpSp>
      <p:grpSp>
        <p:nvGrpSpPr>
          <p:cNvPr name="Group 17" id="17"/>
          <p:cNvGrpSpPr/>
          <p:nvPr/>
        </p:nvGrpSpPr>
        <p:grpSpPr>
          <a:xfrm rot="1471508">
            <a:off x="-2055114" y="-1241736"/>
            <a:ext cx="2160993" cy="11212989"/>
            <a:chOff x="0" y="0"/>
            <a:chExt cx="597206" cy="3098792"/>
          </a:xfrm>
        </p:grpSpPr>
        <p:sp>
          <p:nvSpPr>
            <p:cNvPr name="Freeform 18" id="18"/>
            <p:cNvSpPr/>
            <p:nvPr/>
          </p:nvSpPr>
          <p:spPr>
            <a:xfrm flipH="false" flipV="false" rot="0">
              <a:off x="0" y="0"/>
              <a:ext cx="597206" cy="3098791"/>
            </a:xfrm>
            <a:custGeom>
              <a:avLst/>
              <a:gdLst/>
              <a:ahLst/>
              <a:cxnLst/>
              <a:rect r="r" b="b" t="t" l="l"/>
              <a:pathLst>
                <a:path h="3098791" w="597206">
                  <a:moveTo>
                    <a:pt x="0" y="0"/>
                  </a:moveTo>
                  <a:lnTo>
                    <a:pt x="597206" y="0"/>
                  </a:lnTo>
                  <a:lnTo>
                    <a:pt x="597206" y="3098791"/>
                  </a:lnTo>
                  <a:lnTo>
                    <a:pt x="0" y="3098791"/>
                  </a:lnTo>
                  <a:close/>
                </a:path>
              </a:pathLst>
            </a:custGeom>
            <a:solidFill>
              <a:srgbClr val="D5DADA">
                <a:alpha val="23922"/>
              </a:srgbClr>
            </a:solidFill>
          </p:spPr>
        </p:sp>
        <p:sp>
          <p:nvSpPr>
            <p:cNvPr name="TextBox 19" id="19"/>
            <p:cNvSpPr txBox="true"/>
            <p:nvPr/>
          </p:nvSpPr>
          <p:spPr>
            <a:xfrm>
              <a:off x="0" y="-19050"/>
              <a:ext cx="597206" cy="3117842"/>
            </a:xfrm>
            <a:prstGeom prst="rect">
              <a:avLst/>
            </a:prstGeom>
          </p:spPr>
          <p:txBody>
            <a:bodyPr anchor="ctr" rtlCol="false" tIns="35873" lIns="35873" bIns="35873" rIns="35873"/>
            <a:lstStyle/>
            <a:p>
              <a:pPr algn="ctr">
                <a:lnSpc>
                  <a:spcPts val="1384"/>
                </a:lnSpc>
                <a:spcBef>
                  <a:spcPct val="0"/>
                </a:spcBef>
              </a:pPr>
            </a:p>
          </p:txBody>
        </p:sp>
      </p:grpSp>
      <p:sp>
        <p:nvSpPr>
          <p:cNvPr name="Freeform 20" id="20"/>
          <p:cNvSpPr/>
          <p:nvPr/>
        </p:nvSpPr>
        <p:spPr>
          <a:xfrm flipH="false" flipV="false" rot="0">
            <a:off x="8349928" y="2680392"/>
            <a:ext cx="1588143" cy="1990081"/>
          </a:xfrm>
          <a:custGeom>
            <a:avLst/>
            <a:gdLst/>
            <a:ahLst/>
            <a:cxnLst/>
            <a:rect r="r" b="b" t="t" l="l"/>
            <a:pathLst>
              <a:path h="1990081" w="1588143">
                <a:moveTo>
                  <a:pt x="0" y="0"/>
                </a:moveTo>
                <a:lnTo>
                  <a:pt x="1588144" y="0"/>
                </a:lnTo>
                <a:lnTo>
                  <a:pt x="1588144" y="1990080"/>
                </a:lnTo>
                <a:lnTo>
                  <a:pt x="0" y="1990080"/>
                </a:lnTo>
                <a:lnTo>
                  <a:pt x="0" y="0"/>
                </a:lnTo>
                <a:close/>
              </a:path>
            </a:pathLst>
          </a:custGeom>
          <a:blipFill>
            <a:blip r:embed="rId5"/>
            <a:stretch>
              <a:fillRect l="-40499" t="-20003" r="-39877" b="-23942"/>
            </a:stretch>
          </a:blipFill>
        </p:spPr>
      </p:sp>
      <p:sp>
        <p:nvSpPr>
          <p:cNvPr name="TextBox 21" id="21"/>
          <p:cNvSpPr txBox="true"/>
          <p:nvPr/>
        </p:nvSpPr>
        <p:spPr>
          <a:xfrm rot="0">
            <a:off x="1846290" y="7173625"/>
            <a:ext cx="4796939" cy="1537334"/>
          </a:xfrm>
          <a:prstGeom prst="rect">
            <a:avLst/>
          </a:prstGeom>
        </p:spPr>
        <p:txBody>
          <a:bodyPr anchor="t" rtlCol="false" tIns="0" lIns="0" bIns="0" rIns="0">
            <a:spAutoFit/>
          </a:bodyPr>
          <a:lstStyle/>
          <a:p>
            <a:pPr algn="just">
              <a:lnSpc>
                <a:spcPts val="4200"/>
              </a:lnSpc>
            </a:pPr>
            <a:r>
              <a:rPr lang="en-US" sz="3000" u="sng">
                <a:solidFill>
                  <a:srgbClr val="000000"/>
                </a:solidFill>
                <a:latin typeface="Times New Roman Bold"/>
              </a:rPr>
              <a:t>Réaliser par:</a:t>
            </a:r>
          </a:p>
          <a:p>
            <a:pPr algn="just" marL="582943" indent="-291471" lvl="1">
              <a:lnSpc>
                <a:spcPts val="3780"/>
              </a:lnSpc>
              <a:buFont typeface="Arial"/>
              <a:buChar char="•"/>
            </a:pPr>
            <a:r>
              <a:rPr lang="en-US" sz="2700">
                <a:solidFill>
                  <a:srgbClr val="000000"/>
                </a:solidFill>
                <a:latin typeface="Times New Roman Bold"/>
              </a:rPr>
              <a:t>DAGHMOUMI Marouan</a:t>
            </a:r>
          </a:p>
          <a:p>
            <a:pPr algn="just" marL="582943" indent="-291471" lvl="1">
              <a:lnSpc>
                <a:spcPts val="3780"/>
              </a:lnSpc>
              <a:buFont typeface="Arial"/>
              <a:buChar char="•"/>
            </a:pPr>
            <a:r>
              <a:rPr lang="en-US" sz="2700">
                <a:solidFill>
                  <a:srgbClr val="000000"/>
                </a:solidFill>
                <a:latin typeface="Times New Roman Bold"/>
              </a:rPr>
              <a:t>BENJELLOUN Abdelmajid</a:t>
            </a:r>
          </a:p>
        </p:txBody>
      </p:sp>
      <p:sp>
        <p:nvSpPr>
          <p:cNvPr name="TextBox 22" id="22"/>
          <p:cNvSpPr txBox="true"/>
          <p:nvPr/>
        </p:nvSpPr>
        <p:spPr>
          <a:xfrm rot="0">
            <a:off x="6195198" y="9626282"/>
            <a:ext cx="4507483" cy="489585"/>
          </a:xfrm>
          <a:prstGeom prst="rect">
            <a:avLst/>
          </a:prstGeom>
        </p:spPr>
        <p:txBody>
          <a:bodyPr anchor="t" rtlCol="false" tIns="0" lIns="0" bIns="0" rIns="0">
            <a:spAutoFit/>
          </a:bodyPr>
          <a:lstStyle/>
          <a:p>
            <a:pPr algn="ctr">
              <a:lnSpc>
                <a:spcPts val="3509"/>
              </a:lnSpc>
              <a:spcBef>
                <a:spcPct val="0"/>
              </a:spcBef>
            </a:pPr>
            <a:r>
              <a:rPr lang="en-US" sz="2699">
                <a:solidFill>
                  <a:srgbClr val="000000"/>
                </a:solidFill>
                <a:latin typeface="Times New Roman Bold"/>
              </a:rPr>
              <a:t>Annees Universitaire 2023/2024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263F6B"/>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213559"/>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548429" y="3943492"/>
            <a:ext cx="6402045" cy="5616051"/>
          </a:xfrm>
          <a:custGeom>
            <a:avLst/>
            <a:gdLst/>
            <a:ahLst/>
            <a:cxnLst/>
            <a:rect r="r" b="b" t="t" l="l"/>
            <a:pathLst>
              <a:path h="5616051" w="6402045">
                <a:moveTo>
                  <a:pt x="0" y="0"/>
                </a:moveTo>
                <a:lnTo>
                  <a:pt x="6402045" y="0"/>
                </a:lnTo>
                <a:lnTo>
                  <a:pt x="6402045" y="5616051"/>
                </a:lnTo>
                <a:lnTo>
                  <a:pt x="0" y="5616051"/>
                </a:lnTo>
                <a:lnTo>
                  <a:pt x="0" y="0"/>
                </a:lnTo>
                <a:close/>
              </a:path>
            </a:pathLst>
          </a:custGeom>
          <a:blipFill>
            <a:blip r:embed="rId2"/>
            <a:stretch>
              <a:fillRect l="0" t="0" r="0" b="0"/>
            </a:stretch>
          </a:blipFill>
        </p:spPr>
      </p:sp>
      <p:sp>
        <p:nvSpPr>
          <p:cNvPr name="TextBox 9" id="9"/>
          <p:cNvSpPr txBox="true"/>
          <p:nvPr/>
        </p:nvSpPr>
        <p:spPr>
          <a:xfrm rot="0">
            <a:off x="729228" y="3378445"/>
            <a:ext cx="8414772" cy="1072943"/>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rPr>
              <a:t>L'algorithme des k plus proches voisins (KNN) est une méthode d'apprentissage supervisé utilisée pour la classification et la régression: </a:t>
            </a:r>
          </a:p>
        </p:txBody>
      </p:sp>
      <p:sp>
        <p:nvSpPr>
          <p:cNvPr name="TextBox 10" id="10"/>
          <p:cNvSpPr txBox="true"/>
          <p:nvPr/>
        </p:nvSpPr>
        <p:spPr>
          <a:xfrm rot="0">
            <a:off x="1365102" y="1919210"/>
            <a:ext cx="8721258" cy="768902"/>
          </a:xfrm>
          <a:prstGeom prst="rect">
            <a:avLst/>
          </a:prstGeom>
        </p:spPr>
        <p:txBody>
          <a:bodyPr anchor="t" rtlCol="false" tIns="0" lIns="0" bIns="0" rIns="0">
            <a:spAutoFit/>
          </a:bodyPr>
          <a:lstStyle/>
          <a:p>
            <a:pPr>
              <a:lnSpc>
                <a:spcPts val="6300"/>
              </a:lnSpc>
              <a:spcBef>
                <a:spcPct val="0"/>
              </a:spcBef>
            </a:pPr>
            <a:r>
              <a:rPr lang="en-US" sz="4500">
                <a:solidFill>
                  <a:srgbClr val="051D40"/>
                </a:solidFill>
                <a:latin typeface="Open Sans Extra Bold"/>
              </a:rPr>
              <a:t>K- Nearest Neighbors (KNN) </a:t>
            </a:r>
          </a:p>
        </p:txBody>
      </p:sp>
      <p:sp>
        <p:nvSpPr>
          <p:cNvPr name="TextBox 11" id="11"/>
          <p:cNvSpPr txBox="true"/>
          <p:nvPr/>
        </p:nvSpPr>
        <p:spPr>
          <a:xfrm rot="0">
            <a:off x="1028700" y="4900262"/>
            <a:ext cx="8414772" cy="1072943"/>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rPr>
              <a:t>• En classification, l'algorithme attribue une étiquette de classe à une instance en fonction de la majorité des étiquettes de classe de ses voisins les plus proches.</a:t>
            </a:r>
            <a:r>
              <a:rPr lang="en-US" sz="2030" spc="-40">
                <a:solidFill>
                  <a:srgbClr val="051D40"/>
                </a:solidFill>
                <a:latin typeface="Poppins"/>
              </a:rPr>
              <a:t> </a:t>
            </a:r>
          </a:p>
        </p:txBody>
      </p:sp>
      <p:sp>
        <p:nvSpPr>
          <p:cNvPr name="TextBox 12" id="12"/>
          <p:cNvSpPr txBox="true"/>
          <p:nvPr/>
        </p:nvSpPr>
        <p:spPr>
          <a:xfrm rot="0">
            <a:off x="1028700" y="6420881"/>
            <a:ext cx="8414772" cy="71715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rPr>
              <a:t>•  En régression, il prédit la valeur cible d'une instance en prenant la moyenne des valeurs cibles de ses voisins les plus proches. ches.</a:t>
            </a:r>
            <a:r>
              <a:rPr lang="en-US" sz="2030" spc="-40">
                <a:solidFill>
                  <a:srgbClr val="051D40"/>
                </a:solidFill>
                <a:latin typeface="Poppins"/>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55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2" id="12"/>
          <p:cNvGrpSpPr/>
          <p:nvPr/>
        </p:nvGrpSpPr>
        <p:grpSpPr>
          <a:xfrm rot="0">
            <a:off x="7905455" y="2656032"/>
            <a:ext cx="373607" cy="37360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5" id="15"/>
          <p:cNvGrpSpPr/>
          <p:nvPr/>
        </p:nvGrpSpPr>
        <p:grpSpPr>
          <a:xfrm rot="0">
            <a:off x="8315313" y="4180490"/>
            <a:ext cx="373607" cy="3736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7" id="1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7944228" y="7402839"/>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09460" y="5760481"/>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pic>
        <p:nvPicPr>
          <p:cNvPr name="Picture 24" id="2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25495" t="6701" r="18581" b="7448"/>
          <a:stretch>
            <a:fillRect/>
          </a:stretch>
        </p:blipFill>
        <p:spPr>
          <a:xfrm flipH="false" flipV="false" rot="0">
            <a:off x="905761" y="1755731"/>
            <a:ext cx="5523319" cy="6209221"/>
          </a:xfrm>
          <a:prstGeom prst="rect">
            <a:avLst/>
          </a:prstGeom>
        </p:spPr>
      </p:pic>
      <p:sp>
        <p:nvSpPr>
          <p:cNvPr name="TextBox 25" id="25"/>
          <p:cNvSpPr txBox="true"/>
          <p:nvPr/>
        </p:nvSpPr>
        <p:spPr>
          <a:xfrm rot="0">
            <a:off x="10280481" y="2280299"/>
            <a:ext cx="5768345" cy="375733"/>
          </a:xfrm>
          <a:prstGeom prst="rect">
            <a:avLst/>
          </a:prstGeom>
        </p:spPr>
        <p:txBody>
          <a:bodyPr anchor="t" rtlCol="false" tIns="0" lIns="0" bIns="0" rIns="0">
            <a:spAutoFit/>
          </a:bodyPr>
          <a:lstStyle/>
          <a:p>
            <a:pPr>
              <a:lnSpc>
                <a:spcPts val="2915"/>
              </a:lnSpc>
            </a:pPr>
            <a:r>
              <a:rPr lang="en-US" sz="2082" spc="-41">
                <a:solidFill>
                  <a:srgbClr val="145DA0"/>
                </a:solidFill>
                <a:latin typeface="Poppins Bold"/>
              </a:rPr>
              <a:t>SÉLECTION DU NOMBRE DE VOISINS (K) </a:t>
            </a:r>
          </a:p>
        </p:txBody>
      </p:sp>
      <p:sp>
        <p:nvSpPr>
          <p:cNvPr name="TextBox 26" id="26"/>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TextBox 27" id="27"/>
          <p:cNvSpPr txBox="true"/>
          <p:nvPr/>
        </p:nvSpPr>
        <p:spPr>
          <a:xfrm rot="0">
            <a:off x="10851386" y="3877786"/>
            <a:ext cx="5768345" cy="375733"/>
          </a:xfrm>
          <a:prstGeom prst="rect">
            <a:avLst/>
          </a:prstGeom>
        </p:spPr>
        <p:txBody>
          <a:bodyPr anchor="t" rtlCol="false" tIns="0" lIns="0" bIns="0" rIns="0">
            <a:spAutoFit/>
          </a:bodyPr>
          <a:lstStyle/>
          <a:p>
            <a:pPr>
              <a:lnSpc>
                <a:spcPts val="2915"/>
              </a:lnSpc>
            </a:pPr>
            <a:r>
              <a:rPr lang="en-US" sz="2082" spc="-41">
                <a:solidFill>
                  <a:srgbClr val="145DA0"/>
                </a:solidFill>
                <a:latin typeface="Poppins Bold"/>
              </a:rPr>
              <a:t>CALCUL DE LA DISTANCE </a:t>
            </a:r>
          </a:p>
        </p:txBody>
      </p:sp>
      <p:sp>
        <p:nvSpPr>
          <p:cNvPr name="TextBox 28" id="28"/>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TextBox 29" id="29"/>
          <p:cNvSpPr txBox="true"/>
          <p:nvPr/>
        </p:nvSpPr>
        <p:spPr>
          <a:xfrm rot="0">
            <a:off x="10851386" y="5808996"/>
            <a:ext cx="5768345" cy="375733"/>
          </a:xfrm>
          <a:prstGeom prst="rect">
            <a:avLst/>
          </a:prstGeom>
        </p:spPr>
        <p:txBody>
          <a:bodyPr anchor="t" rtlCol="false" tIns="0" lIns="0" bIns="0" rIns="0">
            <a:spAutoFit/>
          </a:bodyPr>
          <a:lstStyle/>
          <a:p>
            <a:pPr>
              <a:lnSpc>
                <a:spcPts val="2915"/>
              </a:lnSpc>
            </a:pPr>
            <a:r>
              <a:rPr lang="en-US" sz="2082" spc="-41">
                <a:solidFill>
                  <a:srgbClr val="145DA0"/>
                </a:solidFill>
                <a:latin typeface="Poppins Bold"/>
              </a:rPr>
              <a:t>SÉLECTION DES K VOISINS LES PLUS PROCHES </a:t>
            </a:r>
          </a:p>
        </p:txBody>
      </p:sp>
      <p:sp>
        <p:nvSpPr>
          <p:cNvPr name="TextBox 30" id="30"/>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TextBox 31" id="31"/>
          <p:cNvSpPr txBox="true"/>
          <p:nvPr/>
        </p:nvSpPr>
        <p:spPr>
          <a:xfrm rot="0">
            <a:off x="10280481" y="7590053"/>
            <a:ext cx="7259000" cy="375733"/>
          </a:xfrm>
          <a:prstGeom prst="rect">
            <a:avLst/>
          </a:prstGeom>
        </p:spPr>
        <p:txBody>
          <a:bodyPr anchor="t" rtlCol="false" tIns="0" lIns="0" bIns="0" rIns="0">
            <a:spAutoFit/>
          </a:bodyPr>
          <a:lstStyle/>
          <a:p>
            <a:pPr>
              <a:lnSpc>
                <a:spcPts val="2915"/>
              </a:lnSpc>
            </a:pPr>
            <a:r>
              <a:rPr lang="en-US" sz="2082" spc="-41">
                <a:solidFill>
                  <a:srgbClr val="145DA0"/>
                </a:solidFill>
                <a:latin typeface="Poppins Bold"/>
              </a:rPr>
              <a:t>ATTRIBUTION DE L'ÉTIQUETTE DE CLASSE MAJORITAIRE </a:t>
            </a:r>
          </a:p>
        </p:txBody>
      </p:sp>
      <p:sp>
        <p:nvSpPr>
          <p:cNvPr name="TextBox 32" id="32"/>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sp>
        <p:nvSpPr>
          <p:cNvPr name="TextBox 33" id="33"/>
          <p:cNvSpPr txBox="true"/>
          <p:nvPr/>
        </p:nvSpPr>
        <p:spPr>
          <a:xfrm rot="0">
            <a:off x="9998893" y="2906285"/>
            <a:ext cx="7624242" cy="282682"/>
          </a:xfrm>
          <a:prstGeom prst="rect">
            <a:avLst/>
          </a:prstGeom>
        </p:spPr>
        <p:txBody>
          <a:bodyPr anchor="t" rtlCol="false" tIns="0" lIns="0" bIns="0" rIns="0">
            <a:spAutoFit/>
          </a:bodyPr>
          <a:lstStyle/>
          <a:p>
            <a:pPr algn="ctr">
              <a:lnSpc>
                <a:spcPts val="2264"/>
              </a:lnSpc>
              <a:spcBef>
                <a:spcPct val="0"/>
              </a:spcBef>
            </a:pPr>
            <a:r>
              <a:rPr lang="en-US" sz="1741" spc="34">
                <a:solidFill>
                  <a:srgbClr val="000000"/>
                </a:solidFill>
                <a:latin typeface="Montserrat"/>
              </a:rPr>
              <a:t>Déterminez le nombre de voisins à considérer pour la prédiction K</a:t>
            </a:r>
          </a:p>
        </p:txBody>
      </p:sp>
      <p:sp>
        <p:nvSpPr>
          <p:cNvPr name="TextBox 34" id="34"/>
          <p:cNvSpPr txBox="true"/>
          <p:nvPr/>
        </p:nvSpPr>
        <p:spPr>
          <a:xfrm rot="0">
            <a:off x="10568256" y="4334799"/>
            <a:ext cx="7393496" cy="1139932"/>
          </a:xfrm>
          <a:prstGeom prst="rect">
            <a:avLst/>
          </a:prstGeom>
        </p:spPr>
        <p:txBody>
          <a:bodyPr anchor="t" rtlCol="false" tIns="0" lIns="0" bIns="0" rIns="0">
            <a:spAutoFit/>
          </a:bodyPr>
          <a:lstStyle/>
          <a:p>
            <a:pPr>
              <a:lnSpc>
                <a:spcPts val="2264"/>
              </a:lnSpc>
            </a:pPr>
            <a:r>
              <a:rPr lang="en-US" sz="1741" spc="34">
                <a:solidFill>
                  <a:srgbClr val="000000"/>
                </a:solidFill>
                <a:latin typeface="Montserrat"/>
              </a:rPr>
              <a:t>Utilisez une mesure de distance comme la distance euclidienne pour calculer la distance entre le nouvel exemple et tous les exemples du jeu de données. </a:t>
            </a:r>
          </a:p>
          <a:p>
            <a:pPr>
              <a:lnSpc>
                <a:spcPts val="2264"/>
              </a:lnSpc>
              <a:spcBef>
                <a:spcPct val="0"/>
              </a:spcBef>
            </a:pPr>
          </a:p>
        </p:txBody>
      </p:sp>
      <p:sp>
        <p:nvSpPr>
          <p:cNvPr name="TextBox 35" id="35"/>
          <p:cNvSpPr txBox="true"/>
          <p:nvPr/>
        </p:nvSpPr>
        <p:spPr>
          <a:xfrm rot="0">
            <a:off x="10518448" y="6341237"/>
            <a:ext cx="7393496" cy="854182"/>
          </a:xfrm>
          <a:prstGeom prst="rect">
            <a:avLst/>
          </a:prstGeom>
        </p:spPr>
        <p:txBody>
          <a:bodyPr anchor="t" rtlCol="false" tIns="0" lIns="0" bIns="0" rIns="0">
            <a:spAutoFit/>
          </a:bodyPr>
          <a:lstStyle/>
          <a:p>
            <a:pPr>
              <a:lnSpc>
                <a:spcPts val="2264"/>
              </a:lnSpc>
            </a:pPr>
            <a:r>
              <a:rPr lang="en-US" sz="1741" spc="34">
                <a:solidFill>
                  <a:srgbClr val="000000"/>
                </a:solidFill>
                <a:latin typeface="Montserrat"/>
              </a:rPr>
              <a:t>Identifiez les K voisins les plus proches en fonction des distances calculées .</a:t>
            </a:r>
          </a:p>
          <a:p>
            <a:pPr>
              <a:lnSpc>
                <a:spcPts val="2264"/>
              </a:lnSpc>
              <a:spcBef>
                <a:spcPct val="0"/>
              </a:spcBef>
            </a:pPr>
          </a:p>
        </p:txBody>
      </p:sp>
      <p:sp>
        <p:nvSpPr>
          <p:cNvPr name="TextBox 36" id="36"/>
          <p:cNvSpPr txBox="true"/>
          <p:nvPr/>
        </p:nvSpPr>
        <p:spPr>
          <a:xfrm rot="0">
            <a:off x="10114266" y="8213436"/>
            <a:ext cx="7393496" cy="568432"/>
          </a:xfrm>
          <a:prstGeom prst="rect">
            <a:avLst/>
          </a:prstGeom>
        </p:spPr>
        <p:txBody>
          <a:bodyPr anchor="t" rtlCol="false" tIns="0" lIns="0" bIns="0" rIns="0">
            <a:spAutoFit/>
          </a:bodyPr>
          <a:lstStyle/>
          <a:p>
            <a:pPr>
              <a:lnSpc>
                <a:spcPts val="2264"/>
              </a:lnSpc>
            </a:pPr>
            <a:r>
              <a:rPr lang="en-US" sz="1741" spc="34">
                <a:solidFill>
                  <a:srgbClr val="000000"/>
                </a:solidFill>
                <a:latin typeface="Montserrat"/>
              </a:rPr>
              <a:t>Sélectionnez l'étiquette de classe majoritaire parmi les K voisins. </a:t>
            </a:r>
          </a:p>
          <a:p>
            <a:pPr>
              <a:lnSpc>
                <a:spcPts val="2264"/>
              </a:lnSpc>
              <a:spcBef>
                <a:spcPct val="0"/>
              </a:spcBef>
            </a:pPr>
          </a:p>
        </p:txBody>
      </p:sp>
    </p:spTree>
  </p:cSld>
  <p:clrMapOvr>
    <a:masterClrMapping/>
  </p:clrMapOvr>
  <p:timing>
    <p:tnLst>
      <p:par>
        <p:cTn dur="indefinite" restart="never" nodeType="tmRoot">
          <p:childTnLst>
            <p:video>
              <p:cMediaNode vol="0">
                <p:cTn fill="hold" display="false">
                  <p:stCondLst>
                    <p:cond delay="indefinite"/>
                  </p:stCondLst>
                </p:cTn>
                <p:tgtEl>
                  <p:spTgt spid="24"/>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490655" y="0"/>
            <a:ext cx="14836947" cy="9943911"/>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295221" y="7109446"/>
            <a:ext cx="5841799" cy="1153755"/>
          </a:xfrm>
          <a:custGeom>
            <a:avLst/>
            <a:gdLst/>
            <a:ahLst/>
            <a:cxnLst/>
            <a:rect r="r" b="b" t="t" l="l"/>
            <a:pathLst>
              <a:path h="1153755" w="5841799">
                <a:moveTo>
                  <a:pt x="0" y="0"/>
                </a:moveTo>
                <a:lnTo>
                  <a:pt x="5841799" y="0"/>
                </a:lnTo>
                <a:lnTo>
                  <a:pt x="5841799" y="1153756"/>
                </a:lnTo>
                <a:lnTo>
                  <a:pt x="0" y="1153756"/>
                </a:lnTo>
                <a:lnTo>
                  <a:pt x="0" y="0"/>
                </a:lnTo>
                <a:close/>
              </a:path>
            </a:pathLst>
          </a:custGeom>
          <a:blipFill>
            <a:blip r:embed="rId2"/>
            <a:stretch>
              <a:fillRect l="0" t="0" r="0" b="0"/>
            </a:stretch>
          </a:blipFill>
        </p:spPr>
      </p:sp>
      <p:sp>
        <p:nvSpPr>
          <p:cNvPr name="Freeform 3" id="3"/>
          <p:cNvSpPr/>
          <p:nvPr/>
        </p:nvSpPr>
        <p:spPr>
          <a:xfrm flipH="false" flipV="false" rot="0">
            <a:off x="6226619" y="7109446"/>
            <a:ext cx="5841799" cy="1153755"/>
          </a:xfrm>
          <a:custGeom>
            <a:avLst/>
            <a:gdLst/>
            <a:ahLst/>
            <a:cxnLst/>
            <a:rect r="r" b="b" t="t" l="l"/>
            <a:pathLst>
              <a:path h="1153755" w="5841799">
                <a:moveTo>
                  <a:pt x="0" y="0"/>
                </a:moveTo>
                <a:lnTo>
                  <a:pt x="5841799" y="0"/>
                </a:lnTo>
                <a:lnTo>
                  <a:pt x="5841799" y="1153756"/>
                </a:lnTo>
                <a:lnTo>
                  <a:pt x="0" y="1153756"/>
                </a:lnTo>
                <a:lnTo>
                  <a:pt x="0" y="0"/>
                </a:lnTo>
                <a:close/>
              </a:path>
            </a:pathLst>
          </a:custGeom>
          <a:blipFill>
            <a:blip r:embed="rId2"/>
            <a:stretch>
              <a:fillRect l="0" t="0" r="0" b="0"/>
            </a:stretch>
          </a:blipFill>
        </p:spPr>
      </p:sp>
      <p:sp>
        <p:nvSpPr>
          <p:cNvPr name="Freeform 4" id="4"/>
          <p:cNvSpPr/>
          <p:nvPr/>
        </p:nvSpPr>
        <p:spPr>
          <a:xfrm flipH="false" flipV="false" rot="0">
            <a:off x="12446201" y="7193065"/>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5756" y="4276836"/>
            <a:ext cx="5841799" cy="2573329"/>
            <a:chOff x="0" y="0"/>
            <a:chExt cx="1554321" cy="684683"/>
          </a:xfrm>
        </p:grpSpPr>
        <p:sp>
          <p:nvSpPr>
            <p:cNvPr name="Freeform 6" id="6"/>
            <p:cNvSpPr/>
            <p:nvPr/>
          </p:nvSpPr>
          <p:spPr>
            <a:xfrm flipH="false" flipV="false" rot="0">
              <a:off x="0" y="0"/>
              <a:ext cx="1554321" cy="684683"/>
            </a:xfrm>
            <a:custGeom>
              <a:avLst/>
              <a:gdLst/>
              <a:ahLst/>
              <a:cxnLst/>
              <a:rect r="r" b="b" t="t" l="l"/>
              <a:pathLst>
                <a:path h="684683" w="1554321">
                  <a:moveTo>
                    <a:pt x="58312" y="0"/>
                  </a:moveTo>
                  <a:lnTo>
                    <a:pt x="1496009" y="0"/>
                  </a:lnTo>
                  <a:cubicBezTo>
                    <a:pt x="1511474" y="0"/>
                    <a:pt x="1526306" y="6144"/>
                    <a:pt x="1537241" y="17079"/>
                  </a:cubicBezTo>
                  <a:cubicBezTo>
                    <a:pt x="1548177" y="28015"/>
                    <a:pt x="1554321" y="42846"/>
                    <a:pt x="1554321" y="58312"/>
                  </a:cubicBezTo>
                  <a:lnTo>
                    <a:pt x="1554321" y="626371"/>
                  </a:lnTo>
                  <a:cubicBezTo>
                    <a:pt x="1554321" y="641836"/>
                    <a:pt x="1548177" y="656668"/>
                    <a:pt x="1537241" y="667604"/>
                  </a:cubicBezTo>
                  <a:cubicBezTo>
                    <a:pt x="1526306" y="678539"/>
                    <a:pt x="1511474" y="684683"/>
                    <a:pt x="1496009" y="684683"/>
                  </a:cubicBezTo>
                  <a:lnTo>
                    <a:pt x="58312" y="684683"/>
                  </a:lnTo>
                  <a:cubicBezTo>
                    <a:pt x="42846" y="684683"/>
                    <a:pt x="28015" y="678539"/>
                    <a:pt x="17079" y="667604"/>
                  </a:cubicBezTo>
                  <a:cubicBezTo>
                    <a:pt x="6144" y="656668"/>
                    <a:pt x="0" y="641836"/>
                    <a:pt x="0" y="626371"/>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722783"/>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6619" y="4276836"/>
            <a:ext cx="5841799" cy="2573329"/>
            <a:chOff x="0" y="0"/>
            <a:chExt cx="1554321" cy="684683"/>
          </a:xfrm>
        </p:grpSpPr>
        <p:sp>
          <p:nvSpPr>
            <p:cNvPr name="Freeform 9" id="9"/>
            <p:cNvSpPr/>
            <p:nvPr/>
          </p:nvSpPr>
          <p:spPr>
            <a:xfrm flipH="false" flipV="false" rot="0">
              <a:off x="0" y="0"/>
              <a:ext cx="1554321" cy="684683"/>
            </a:xfrm>
            <a:custGeom>
              <a:avLst/>
              <a:gdLst/>
              <a:ahLst/>
              <a:cxnLst/>
              <a:rect r="r" b="b" t="t" l="l"/>
              <a:pathLst>
                <a:path h="684683" w="1554321">
                  <a:moveTo>
                    <a:pt x="58312" y="0"/>
                  </a:moveTo>
                  <a:lnTo>
                    <a:pt x="1496009" y="0"/>
                  </a:lnTo>
                  <a:cubicBezTo>
                    <a:pt x="1511474" y="0"/>
                    <a:pt x="1526306" y="6144"/>
                    <a:pt x="1537241" y="17079"/>
                  </a:cubicBezTo>
                  <a:cubicBezTo>
                    <a:pt x="1548177" y="28015"/>
                    <a:pt x="1554321" y="42846"/>
                    <a:pt x="1554321" y="58312"/>
                  </a:cubicBezTo>
                  <a:lnTo>
                    <a:pt x="1554321" y="626371"/>
                  </a:lnTo>
                  <a:cubicBezTo>
                    <a:pt x="1554321" y="641836"/>
                    <a:pt x="1548177" y="656668"/>
                    <a:pt x="1537241" y="667604"/>
                  </a:cubicBezTo>
                  <a:cubicBezTo>
                    <a:pt x="1526306" y="678539"/>
                    <a:pt x="1511474" y="684683"/>
                    <a:pt x="1496009" y="684683"/>
                  </a:cubicBezTo>
                  <a:lnTo>
                    <a:pt x="58312" y="684683"/>
                  </a:lnTo>
                  <a:cubicBezTo>
                    <a:pt x="42846" y="684683"/>
                    <a:pt x="28015" y="678539"/>
                    <a:pt x="17079" y="667604"/>
                  </a:cubicBezTo>
                  <a:cubicBezTo>
                    <a:pt x="6144" y="656668"/>
                    <a:pt x="0" y="641836"/>
                    <a:pt x="0" y="626371"/>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722783"/>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3963" y="4276836"/>
            <a:ext cx="5841799" cy="2573329"/>
            <a:chOff x="0" y="0"/>
            <a:chExt cx="1554321" cy="684683"/>
          </a:xfrm>
        </p:grpSpPr>
        <p:sp>
          <p:nvSpPr>
            <p:cNvPr name="Freeform 12" id="12"/>
            <p:cNvSpPr/>
            <p:nvPr/>
          </p:nvSpPr>
          <p:spPr>
            <a:xfrm flipH="false" flipV="false" rot="0">
              <a:off x="0" y="0"/>
              <a:ext cx="1554321" cy="684683"/>
            </a:xfrm>
            <a:custGeom>
              <a:avLst/>
              <a:gdLst/>
              <a:ahLst/>
              <a:cxnLst/>
              <a:rect r="r" b="b" t="t" l="l"/>
              <a:pathLst>
                <a:path h="684683" w="1554321">
                  <a:moveTo>
                    <a:pt x="58312" y="0"/>
                  </a:moveTo>
                  <a:lnTo>
                    <a:pt x="1496009" y="0"/>
                  </a:lnTo>
                  <a:cubicBezTo>
                    <a:pt x="1511474" y="0"/>
                    <a:pt x="1526306" y="6144"/>
                    <a:pt x="1537241" y="17079"/>
                  </a:cubicBezTo>
                  <a:cubicBezTo>
                    <a:pt x="1548177" y="28015"/>
                    <a:pt x="1554321" y="42846"/>
                    <a:pt x="1554321" y="58312"/>
                  </a:cubicBezTo>
                  <a:lnTo>
                    <a:pt x="1554321" y="626371"/>
                  </a:lnTo>
                  <a:cubicBezTo>
                    <a:pt x="1554321" y="641836"/>
                    <a:pt x="1548177" y="656668"/>
                    <a:pt x="1537241" y="667604"/>
                  </a:cubicBezTo>
                  <a:cubicBezTo>
                    <a:pt x="1526306" y="678539"/>
                    <a:pt x="1511474" y="684683"/>
                    <a:pt x="1496009" y="684683"/>
                  </a:cubicBezTo>
                  <a:lnTo>
                    <a:pt x="58312" y="684683"/>
                  </a:lnTo>
                  <a:cubicBezTo>
                    <a:pt x="42846" y="684683"/>
                    <a:pt x="28015" y="678539"/>
                    <a:pt x="17079" y="667604"/>
                  </a:cubicBezTo>
                  <a:cubicBezTo>
                    <a:pt x="6144" y="656668"/>
                    <a:pt x="0" y="641836"/>
                    <a:pt x="0" y="626371"/>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722783"/>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DFDFD">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6453303" y="5447437"/>
            <a:ext cx="5297877" cy="791987"/>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rPr>
              <a:t>KNN peut être utilisé à la fois pour la classification et la régression, ce qui en fait un algorithme </a:t>
            </a:r>
          </a:p>
          <a:p>
            <a:pPr algn="ctr" marL="0" indent="0" lvl="0">
              <a:lnSpc>
                <a:spcPts val="2145"/>
              </a:lnSpc>
              <a:spcBef>
                <a:spcPct val="0"/>
              </a:spcBef>
            </a:pPr>
            <a:r>
              <a:rPr lang="en-US" sz="1532" spc="-30">
                <a:solidFill>
                  <a:srgbClr val="051D40"/>
                </a:solidFill>
                <a:latin typeface="Poppins"/>
              </a:rPr>
              <a:t>polyvalent </a:t>
            </a:r>
          </a:p>
        </p:txBody>
      </p:sp>
      <p:sp>
        <p:nvSpPr>
          <p:cNvPr name="TextBox 21" id="21"/>
          <p:cNvSpPr txBox="true"/>
          <p:nvPr/>
        </p:nvSpPr>
        <p:spPr>
          <a:xfrm rot="0">
            <a:off x="12449418" y="5447437"/>
            <a:ext cx="5297877" cy="1056256"/>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rPr>
              <a:t>KNN est simple à comprendre et à mettre en œuvre. Il ne nécessite pas de phase d'apprentissage </a:t>
            </a:r>
          </a:p>
          <a:p>
            <a:pPr algn="ctr" marL="0" indent="0" lvl="0">
              <a:lnSpc>
                <a:spcPts val="2145"/>
              </a:lnSpc>
              <a:spcBef>
                <a:spcPct val="0"/>
              </a:spcBef>
            </a:pPr>
            <a:r>
              <a:rPr lang="en-US" sz="1532" spc="-30">
                <a:solidFill>
                  <a:srgbClr val="051D40"/>
                </a:solidFill>
                <a:latin typeface="Poppins"/>
              </a:rPr>
              <a:t>coûteuse car il mémorise simplement les données d'entraînement. </a:t>
            </a:r>
          </a:p>
        </p:txBody>
      </p:sp>
      <p:sp>
        <p:nvSpPr>
          <p:cNvPr name="TextBox 22" id="22"/>
          <p:cNvSpPr txBox="true"/>
          <p:nvPr/>
        </p:nvSpPr>
        <p:spPr>
          <a:xfrm rot="0">
            <a:off x="444667" y="4751180"/>
            <a:ext cx="5420393"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MÉTHODE NON-PARAMÉTRIQUE</a:t>
            </a:r>
          </a:p>
        </p:txBody>
      </p:sp>
      <p:sp>
        <p:nvSpPr>
          <p:cNvPr name="TextBox 23" id="23"/>
          <p:cNvSpPr txBox="true"/>
          <p:nvPr/>
        </p:nvSpPr>
        <p:spPr>
          <a:xfrm rot="0">
            <a:off x="6453303" y="4751180"/>
            <a:ext cx="5341395"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CLASSIFICATION ET RÉGRESSION</a:t>
            </a:r>
          </a:p>
        </p:txBody>
      </p:sp>
      <p:sp>
        <p:nvSpPr>
          <p:cNvPr name="TextBox 24" id="24"/>
          <p:cNvSpPr txBox="true"/>
          <p:nvPr/>
        </p:nvSpPr>
        <p:spPr>
          <a:xfrm rot="0">
            <a:off x="567182" y="5447437"/>
            <a:ext cx="5297877" cy="1056256"/>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rPr>
              <a:t>KNN est une méthode d'apprentissage non paramétrique, ce qui signifie qu'elle ne fait aucune </a:t>
            </a:r>
          </a:p>
          <a:p>
            <a:pPr algn="ctr">
              <a:lnSpc>
                <a:spcPts val="2145"/>
              </a:lnSpc>
            </a:pPr>
            <a:r>
              <a:rPr lang="en-US" sz="1532" spc="-30">
                <a:solidFill>
                  <a:srgbClr val="051D40"/>
                </a:solidFill>
                <a:latin typeface="Poppins"/>
              </a:rPr>
              <a:t>hypothèse explicite sur la distribution des données. </a:t>
            </a:r>
          </a:p>
          <a:p>
            <a:pPr algn="ctr" marL="0" indent="0" lvl="0">
              <a:lnSpc>
                <a:spcPts val="2145"/>
              </a:lnSpc>
              <a:spcBef>
                <a:spcPct val="0"/>
              </a:spcBef>
            </a:pPr>
          </a:p>
        </p:txBody>
      </p:sp>
      <p:sp>
        <p:nvSpPr>
          <p:cNvPr name="TextBox 25" id="25"/>
          <p:cNvSpPr txBox="true"/>
          <p:nvPr/>
        </p:nvSpPr>
        <p:spPr>
          <a:xfrm rot="0">
            <a:off x="12471020" y="4751180"/>
            <a:ext cx="5341395"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SIMPLICITÉ</a:t>
            </a:r>
          </a:p>
        </p:txBody>
      </p:sp>
      <p:sp>
        <p:nvSpPr>
          <p:cNvPr name="TextBox 26" id="26"/>
          <p:cNvSpPr txBox="true"/>
          <p:nvPr/>
        </p:nvSpPr>
        <p:spPr>
          <a:xfrm rot="0">
            <a:off x="4996608" y="1401747"/>
            <a:ext cx="8279168"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CARACTERISTIQUES</a:t>
            </a:r>
          </a:p>
          <a:p>
            <a:pPr algn="ctr" marL="0" indent="0" lvl="0">
              <a:lnSpc>
                <a:spcPts val="7151"/>
              </a:lnSpc>
              <a:spcBef>
                <a:spcPct val="0"/>
              </a:spcBef>
            </a:pPr>
            <a:r>
              <a:rPr lang="en-US" sz="5108">
                <a:solidFill>
                  <a:srgbClr val="FDFDFD"/>
                </a:solidFill>
                <a:latin typeface="Open Sans Extra Bold"/>
              </a:rPr>
              <a:t>DE KNN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grpSp>
        <p:nvGrpSpPr>
          <p:cNvPr name="Group 2" id="2"/>
          <p:cNvGrpSpPr/>
          <p:nvPr/>
        </p:nvGrpSpPr>
        <p:grpSpPr>
          <a:xfrm rot="0">
            <a:off x="1851807" y="3624387"/>
            <a:ext cx="14586028" cy="5358749"/>
            <a:chOff x="0" y="0"/>
            <a:chExt cx="3841588" cy="1411358"/>
          </a:xfrm>
        </p:grpSpPr>
        <p:sp>
          <p:nvSpPr>
            <p:cNvPr name="Freeform 3" id="3"/>
            <p:cNvSpPr/>
            <p:nvPr/>
          </p:nvSpPr>
          <p:spPr>
            <a:xfrm flipH="false" flipV="false" rot="0">
              <a:off x="0" y="0"/>
              <a:ext cx="3841588" cy="1411358"/>
            </a:xfrm>
            <a:custGeom>
              <a:avLst/>
              <a:gdLst/>
              <a:ahLst/>
              <a:cxnLst/>
              <a:rect r="r" b="b" t="t" l="l"/>
              <a:pathLst>
                <a:path h="1411358" w="3841588">
                  <a:moveTo>
                    <a:pt x="9023" y="0"/>
                  </a:moveTo>
                  <a:lnTo>
                    <a:pt x="3832565" y="0"/>
                  </a:lnTo>
                  <a:cubicBezTo>
                    <a:pt x="3837548" y="0"/>
                    <a:pt x="3841588" y="4040"/>
                    <a:pt x="3841588" y="9023"/>
                  </a:cubicBezTo>
                  <a:lnTo>
                    <a:pt x="3841588" y="1402335"/>
                  </a:lnTo>
                  <a:cubicBezTo>
                    <a:pt x="3841588" y="1407318"/>
                    <a:pt x="3837548" y="1411358"/>
                    <a:pt x="3832565" y="1411358"/>
                  </a:cubicBezTo>
                  <a:lnTo>
                    <a:pt x="9023" y="1411358"/>
                  </a:lnTo>
                  <a:cubicBezTo>
                    <a:pt x="4040" y="1411358"/>
                    <a:pt x="0" y="1407318"/>
                    <a:pt x="0" y="1402335"/>
                  </a:cubicBezTo>
                  <a:lnTo>
                    <a:pt x="0" y="9023"/>
                  </a:lnTo>
                  <a:cubicBezTo>
                    <a:pt x="0" y="4040"/>
                    <a:pt x="4040" y="0"/>
                    <a:pt x="9023" y="0"/>
                  </a:cubicBezTo>
                  <a:close/>
                </a:path>
              </a:pathLst>
            </a:custGeom>
            <a:solidFill>
              <a:srgbClr val="FDFDFD"/>
            </a:solidFill>
          </p:spPr>
        </p:sp>
        <p:sp>
          <p:nvSpPr>
            <p:cNvPr name="TextBox 4" id="4"/>
            <p:cNvSpPr txBox="true"/>
            <p:nvPr/>
          </p:nvSpPr>
          <p:spPr>
            <a:xfrm>
              <a:off x="0" y="-38100"/>
              <a:ext cx="3841588" cy="14494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73718" y="7940477"/>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6761176" y="4228220"/>
            <a:ext cx="0" cy="4410340"/>
          </a:xfrm>
          <a:prstGeom prst="line">
            <a:avLst/>
          </a:prstGeom>
          <a:ln cap="flat" w="38100">
            <a:solidFill>
              <a:srgbClr val="145DA0"/>
            </a:solidFill>
            <a:prstDash val="solid"/>
            <a:headEnd type="none" len="sm" w="sm"/>
            <a:tailEnd type="none" len="sm" w="sm"/>
          </a:ln>
        </p:spPr>
      </p:sp>
      <p:sp>
        <p:nvSpPr>
          <p:cNvPr name="AutoShape 9" id="9"/>
          <p:cNvSpPr/>
          <p:nvPr/>
        </p:nvSpPr>
        <p:spPr>
          <a:xfrm>
            <a:off x="11528465" y="4228220"/>
            <a:ext cx="0" cy="441034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13346233" y="587099"/>
            <a:ext cx="3362711" cy="3037287"/>
          </a:xfrm>
          <a:custGeom>
            <a:avLst/>
            <a:gdLst/>
            <a:ahLst/>
            <a:cxnLst/>
            <a:rect r="r" b="b" t="t" l="l"/>
            <a:pathLst>
              <a:path h="3037287" w="3362711">
                <a:moveTo>
                  <a:pt x="0" y="0"/>
                </a:moveTo>
                <a:lnTo>
                  <a:pt x="3362711" y="0"/>
                </a:lnTo>
                <a:lnTo>
                  <a:pt x="3362711" y="3037288"/>
                </a:lnTo>
                <a:lnTo>
                  <a:pt x="0" y="3037288"/>
                </a:lnTo>
                <a:lnTo>
                  <a:pt x="0" y="0"/>
                </a:lnTo>
                <a:close/>
              </a:path>
            </a:pathLst>
          </a:custGeom>
          <a:blipFill>
            <a:blip r:embed="rId2"/>
            <a:stretch>
              <a:fillRect l="0" t="0" r="0" b="0"/>
            </a:stretch>
          </a:blipFill>
        </p:spPr>
      </p:sp>
      <p:sp>
        <p:nvSpPr>
          <p:cNvPr name="TextBox 11" id="11"/>
          <p:cNvSpPr txBox="true"/>
          <p:nvPr/>
        </p:nvSpPr>
        <p:spPr>
          <a:xfrm rot="0">
            <a:off x="1270420" y="904875"/>
            <a:ext cx="6987114" cy="2297128"/>
          </a:xfrm>
          <a:prstGeom prst="rect">
            <a:avLst/>
          </a:prstGeom>
        </p:spPr>
        <p:txBody>
          <a:bodyPr anchor="t" rtlCol="false" tIns="0" lIns="0" bIns="0" rIns="0">
            <a:spAutoFit/>
          </a:bodyPr>
          <a:lstStyle/>
          <a:p>
            <a:pPr>
              <a:lnSpc>
                <a:spcPts val="9247"/>
              </a:lnSpc>
            </a:pPr>
            <a:r>
              <a:rPr lang="en-US" sz="6605">
                <a:solidFill>
                  <a:srgbClr val="FDFDFD"/>
                </a:solidFill>
                <a:latin typeface="Open Sans Extra Bold"/>
              </a:rPr>
              <a:t>LES AVANTAGES </a:t>
            </a:r>
          </a:p>
          <a:p>
            <a:pPr>
              <a:lnSpc>
                <a:spcPts val="9247"/>
              </a:lnSpc>
              <a:spcBef>
                <a:spcPct val="0"/>
              </a:spcBef>
            </a:pPr>
            <a:r>
              <a:rPr lang="en-US" sz="6605">
                <a:solidFill>
                  <a:srgbClr val="FDFDFD"/>
                </a:solidFill>
                <a:latin typeface="Open Sans Extra Bold"/>
              </a:rPr>
              <a:t>DE KNN</a:t>
            </a:r>
          </a:p>
        </p:txBody>
      </p:sp>
      <p:sp>
        <p:nvSpPr>
          <p:cNvPr name="TextBox 12" id="12"/>
          <p:cNvSpPr txBox="true"/>
          <p:nvPr/>
        </p:nvSpPr>
        <p:spPr>
          <a:xfrm rot="0">
            <a:off x="2395194" y="5638934"/>
            <a:ext cx="4161784" cy="20644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KNN est facile à comprendre et à mettre en œuvre, ce qui en fait un bon choix pour les problèmes simples où la complexité de l'algorithme n'est pas une préoccupation majeure. </a:t>
            </a:r>
          </a:p>
        </p:txBody>
      </p:sp>
      <p:sp>
        <p:nvSpPr>
          <p:cNvPr name="TextBox 13" id="13"/>
          <p:cNvSpPr txBox="true"/>
          <p:nvPr/>
        </p:nvSpPr>
        <p:spPr>
          <a:xfrm rot="0">
            <a:off x="2395194" y="4760595"/>
            <a:ext cx="3941809" cy="380094"/>
          </a:xfrm>
          <a:prstGeom prst="rect">
            <a:avLst/>
          </a:prstGeom>
        </p:spPr>
        <p:txBody>
          <a:bodyPr anchor="t" rtlCol="false" tIns="0" lIns="0" bIns="0" rIns="0">
            <a:spAutoFit/>
          </a:bodyPr>
          <a:lstStyle/>
          <a:p>
            <a:pPr algn="ctr">
              <a:lnSpc>
                <a:spcPts val="3199"/>
              </a:lnSpc>
              <a:spcBef>
                <a:spcPct val="0"/>
              </a:spcBef>
            </a:pPr>
            <a:r>
              <a:rPr lang="en-US" sz="2285">
                <a:solidFill>
                  <a:srgbClr val="145DA0"/>
                </a:solidFill>
                <a:latin typeface="Open Sans Extra Bold"/>
              </a:rPr>
              <a:t>Facilité d'implémentation </a:t>
            </a:r>
          </a:p>
        </p:txBody>
      </p:sp>
      <p:sp>
        <p:nvSpPr>
          <p:cNvPr name="TextBox 14" id="14"/>
          <p:cNvSpPr txBox="true"/>
          <p:nvPr/>
        </p:nvSpPr>
        <p:spPr>
          <a:xfrm rot="0">
            <a:off x="7063108" y="5638934"/>
            <a:ext cx="4161784" cy="20644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KNN peut s'adapter à des distributions de données complexes et à des frontières de décision non linéaires sans nécessiter de modifications de l'algorithme lui-même. </a:t>
            </a:r>
          </a:p>
        </p:txBody>
      </p:sp>
      <p:sp>
        <p:nvSpPr>
          <p:cNvPr name="TextBox 15" id="15"/>
          <p:cNvSpPr txBox="true"/>
          <p:nvPr/>
        </p:nvSpPr>
        <p:spPr>
          <a:xfrm rot="0">
            <a:off x="6953529" y="4572583"/>
            <a:ext cx="4382583" cy="780144"/>
          </a:xfrm>
          <a:prstGeom prst="rect">
            <a:avLst/>
          </a:prstGeom>
        </p:spPr>
        <p:txBody>
          <a:bodyPr anchor="t" rtlCol="false" tIns="0" lIns="0" bIns="0" rIns="0">
            <a:spAutoFit/>
          </a:bodyPr>
          <a:lstStyle/>
          <a:p>
            <a:pPr algn="ctr">
              <a:lnSpc>
                <a:spcPts val="3199"/>
              </a:lnSpc>
              <a:spcBef>
                <a:spcPct val="0"/>
              </a:spcBef>
            </a:pPr>
            <a:r>
              <a:rPr lang="en-US" sz="2285">
                <a:solidFill>
                  <a:srgbClr val="145DA0"/>
                </a:solidFill>
                <a:latin typeface="Open Sans Extra Bold"/>
              </a:rPr>
              <a:t>Adaptabilité aux données complexes </a:t>
            </a:r>
          </a:p>
        </p:txBody>
      </p:sp>
      <p:sp>
        <p:nvSpPr>
          <p:cNvPr name="TextBox 16" id="16"/>
          <p:cNvSpPr txBox="true"/>
          <p:nvPr/>
        </p:nvSpPr>
        <p:spPr>
          <a:xfrm rot="0">
            <a:off x="11871365" y="5638934"/>
            <a:ext cx="4161784" cy="27502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En raison de sa simplicité et de sa capacité à capturer les similitudes entre les instances, KNN est souvent utilisé dans les systèmes de recommandation pour recommander des éléments similaires à ceux que l'utilisateur a précédemment appréciés. </a:t>
            </a:r>
          </a:p>
        </p:txBody>
      </p:sp>
      <p:sp>
        <p:nvSpPr>
          <p:cNvPr name="TextBox 17" id="17"/>
          <p:cNvSpPr txBox="true"/>
          <p:nvPr/>
        </p:nvSpPr>
        <p:spPr>
          <a:xfrm rot="0">
            <a:off x="11868112" y="4572583"/>
            <a:ext cx="4165038" cy="727710"/>
          </a:xfrm>
          <a:prstGeom prst="rect">
            <a:avLst/>
          </a:prstGeom>
        </p:spPr>
        <p:txBody>
          <a:bodyPr anchor="t" rtlCol="false" tIns="0" lIns="0" bIns="0" rIns="0">
            <a:spAutoFit/>
          </a:bodyPr>
          <a:lstStyle/>
          <a:p>
            <a:pPr algn="ctr">
              <a:lnSpc>
                <a:spcPts val="2940"/>
              </a:lnSpc>
              <a:spcBef>
                <a:spcPct val="0"/>
              </a:spcBef>
            </a:pPr>
            <a:r>
              <a:rPr lang="en-US" sz="2100">
                <a:solidFill>
                  <a:srgbClr val="145DA0"/>
                </a:solidFill>
                <a:latin typeface="Open Sans Extra Bold"/>
              </a:rPr>
              <a:t>Utilisation dans les systèmes de recommandation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grpSp>
        <p:nvGrpSpPr>
          <p:cNvPr name="Group 2" id="2"/>
          <p:cNvGrpSpPr/>
          <p:nvPr/>
        </p:nvGrpSpPr>
        <p:grpSpPr>
          <a:xfrm rot="0">
            <a:off x="1851807" y="3624387"/>
            <a:ext cx="14586028" cy="5358749"/>
            <a:chOff x="0" y="0"/>
            <a:chExt cx="3841588" cy="1411358"/>
          </a:xfrm>
        </p:grpSpPr>
        <p:sp>
          <p:nvSpPr>
            <p:cNvPr name="Freeform 3" id="3"/>
            <p:cNvSpPr/>
            <p:nvPr/>
          </p:nvSpPr>
          <p:spPr>
            <a:xfrm flipH="false" flipV="false" rot="0">
              <a:off x="0" y="0"/>
              <a:ext cx="3841588" cy="1411358"/>
            </a:xfrm>
            <a:custGeom>
              <a:avLst/>
              <a:gdLst/>
              <a:ahLst/>
              <a:cxnLst/>
              <a:rect r="r" b="b" t="t" l="l"/>
              <a:pathLst>
                <a:path h="1411358" w="3841588">
                  <a:moveTo>
                    <a:pt x="9023" y="0"/>
                  </a:moveTo>
                  <a:lnTo>
                    <a:pt x="3832565" y="0"/>
                  </a:lnTo>
                  <a:cubicBezTo>
                    <a:pt x="3837548" y="0"/>
                    <a:pt x="3841588" y="4040"/>
                    <a:pt x="3841588" y="9023"/>
                  </a:cubicBezTo>
                  <a:lnTo>
                    <a:pt x="3841588" y="1402335"/>
                  </a:lnTo>
                  <a:cubicBezTo>
                    <a:pt x="3841588" y="1407318"/>
                    <a:pt x="3837548" y="1411358"/>
                    <a:pt x="3832565" y="1411358"/>
                  </a:cubicBezTo>
                  <a:lnTo>
                    <a:pt x="9023" y="1411358"/>
                  </a:lnTo>
                  <a:cubicBezTo>
                    <a:pt x="4040" y="1411358"/>
                    <a:pt x="0" y="1407318"/>
                    <a:pt x="0" y="1402335"/>
                  </a:cubicBezTo>
                  <a:lnTo>
                    <a:pt x="0" y="9023"/>
                  </a:lnTo>
                  <a:cubicBezTo>
                    <a:pt x="0" y="4040"/>
                    <a:pt x="4040" y="0"/>
                    <a:pt x="9023" y="0"/>
                  </a:cubicBezTo>
                  <a:close/>
                </a:path>
              </a:pathLst>
            </a:custGeom>
            <a:solidFill>
              <a:srgbClr val="FDFDFD"/>
            </a:solidFill>
          </p:spPr>
        </p:sp>
        <p:sp>
          <p:nvSpPr>
            <p:cNvPr name="TextBox 4" id="4"/>
            <p:cNvSpPr txBox="true"/>
            <p:nvPr/>
          </p:nvSpPr>
          <p:spPr>
            <a:xfrm>
              <a:off x="0" y="-38100"/>
              <a:ext cx="3841588" cy="14494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73718" y="7940477"/>
            <a:ext cx="4693046" cy="46930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6761176" y="4228220"/>
            <a:ext cx="0" cy="4410340"/>
          </a:xfrm>
          <a:prstGeom prst="line">
            <a:avLst/>
          </a:prstGeom>
          <a:ln cap="flat" w="38100">
            <a:solidFill>
              <a:srgbClr val="145DA0"/>
            </a:solidFill>
            <a:prstDash val="solid"/>
            <a:headEnd type="none" len="sm" w="sm"/>
            <a:tailEnd type="none" len="sm" w="sm"/>
          </a:ln>
        </p:spPr>
      </p:sp>
      <p:sp>
        <p:nvSpPr>
          <p:cNvPr name="AutoShape 9" id="9"/>
          <p:cNvSpPr/>
          <p:nvPr/>
        </p:nvSpPr>
        <p:spPr>
          <a:xfrm>
            <a:off x="11528465" y="4228220"/>
            <a:ext cx="0" cy="441034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13346233" y="587099"/>
            <a:ext cx="3362711" cy="3037287"/>
          </a:xfrm>
          <a:custGeom>
            <a:avLst/>
            <a:gdLst/>
            <a:ahLst/>
            <a:cxnLst/>
            <a:rect r="r" b="b" t="t" l="l"/>
            <a:pathLst>
              <a:path h="3037287" w="3362711">
                <a:moveTo>
                  <a:pt x="0" y="0"/>
                </a:moveTo>
                <a:lnTo>
                  <a:pt x="3362711" y="0"/>
                </a:lnTo>
                <a:lnTo>
                  <a:pt x="3362711" y="3037288"/>
                </a:lnTo>
                <a:lnTo>
                  <a:pt x="0" y="3037288"/>
                </a:lnTo>
                <a:lnTo>
                  <a:pt x="0" y="0"/>
                </a:lnTo>
                <a:close/>
              </a:path>
            </a:pathLst>
          </a:custGeom>
          <a:blipFill>
            <a:blip r:embed="rId2"/>
            <a:stretch>
              <a:fillRect l="0" t="0" r="0" b="0"/>
            </a:stretch>
          </a:blipFill>
        </p:spPr>
      </p:sp>
      <p:sp>
        <p:nvSpPr>
          <p:cNvPr name="TextBox 11" id="11"/>
          <p:cNvSpPr txBox="true"/>
          <p:nvPr/>
        </p:nvSpPr>
        <p:spPr>
          <a:xfrm rot="0">
            <a:off x="1270420" y="904875"/>
            <a:ext cx="9223097" cy="2297128"/>
          </a:xfrm>
          <a:prstGeom prst="rect">
            <a:avLst/>
          </a:prstGeom>
        </p:spPr>
        <p:txBody>
          <a:bodyPr anchor="t" rtlCol="false" tIns="0" lIns="0" bIns="0" rIns="0">
            <a:spAutoFit/>
          </a:bodyPr>
          <a:lstStyle/>
          <a:p>
            <a:pPr>
              <a:lnSpc>
                <a:spcPts val="9247"/>
              </a:lnSpc>
            </a:pPr>
            <a:r>
              <a:rPr lang="en-US" sz="6605">
                <a:solidFill>
                  <a:srgbClr val="FDFDFD"/>
                </a:solidFill>
                <a:latin typeface="Open Sans Extra Bold"/>
              </a:rPr>
              <a:t>LES INCONVÉNIENTS  </a:t>
            </a:r>
          </a:p>
          <a:p>
            <a:pPr>
              <a:lnSpc>
                <a:spcPts val="9247"/>
              </a:lnSpc>
              <a:spcBef>
                <a:spcPct val="0"/>
              </a:spcBef>
            </a:pPr>
            <a:r>
              <a:rPr lang="en-US" sz="6605">
                <a:solidFill>
                  <a:srgbClr val="FDFDFD"/>
                </a:solidFill>
                <a:latin typeface="Open Sans Extra Bold"/>
              </a:rPr>
              <a:t>DE KNN</a:t>
            </a:r>
          </a:p>
        </p:txBody>
      </p:sp>
      <p:sp>
        <p:nvSpPr>
          <p:cNvPr name="TextBox 12" id="12"/>
          <p:cNvSpPr txBox="true"/>
          <p:nvPr/>
        </p:nvSpPr>
        <p:spPr>
          <a:xfrm rot="0">
            <a:off x="2395194" y="5638934"/>
            <a:ext cx="4161784" cy="20644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KNN devient moins efficace à mesure que le nombre de dimensions des données augmente, en raison du phénomène de la malédiction de la dimensionnalité. </a:t>
            </a:r>
          </a:p>
        </p:txBody>
      </p:sp>
      <p:sp>
        <p:nvSpPr>
          <p:cNvPr name="TextBox 13" id="13"/>
          <p:cNvSpPr txBox="true"/>
          <p:nvPr/>
        </p:nvSpPr>
        <p:spPr>
          <a:xfrm rot="0">
            <a:off x="2395194" y="4519696"/>
            <a:ext cx="3941809" cy="780144"/>
          </a:xfrm>
          <a:prstGeom prst="rect">
            <a:avLst/>
          </a:prstGeom>
        </p:spPr>
        <p:txBody>
          <a:bodyPr anchor="t" rtlCol="false" tIns="0" lIns="0" bIns="0" rIns="0">
            <a:spAutoFit/>
          </a:bodyPr>
          <a:lstStyle/>
          <a:p>
            <a:pPr algn="ctr">
              <a:lnSpc>
                <a:spcPts val="3199"/>
              </a:lnSpc>
              <a:spcBef>
                <a:spcPct val="0"/>
              </a:spcBef>
            </a:pPr>
            <a:r>
              <a:rPr lang="en-US" sz="2285">
                <a:solidFill>
                  <a:srgbClr val="145DA0"/>
                </a:solidFill>
                <a:latin typeface="Open Sans Extra Bold"/>
              </a:rPr>
              <a:t>Sensibilité à la dimensionnalité </a:t>
            </a:r>
          </a:p>
        </p:txBody>
      </p:sp>
      <p:sp>
        <p:nvSpPr>
          <p:cNvPr name="TextBox 14" id="14"/>
          <p:cNvSpPr txBox="true"/>
          <p:nvPr/>
        </p:nvSpPr>
        <p:spPr>
          <a:xfrm rot="0">
            <a:off x="7063928" y="5296034"/>
            <a:ext cx="4161784" cy="10357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prédiction lente car il faut revoir tous les exemples à chaque fois.</a:t>
            </a:r>
          </a:p>
          <a:p>
            <a:pPr algn="just">
              <a:lnSpc>
                <a:spcPts val="2763"/>
              </a:lnSpc>
            </a:pPr>
          </a:p>
        </p:txBody>
      </p:sp>
      <p:sp>
        <p:nvSpPr>
          <p:cNvPr name="TextBox 15" id="15"/>
          <p:cNvSpPr txBox="true"/>
          <p:nvPr/>
        </p:nvSpPr>
        <p:spPr>
          <a:xfrm rot="0">
            <a:off x="6953529" y="4572583"/>
            <a:ext cx="4382583" cy="380094"/>
          </a:xfrm>
          <a:prstGeom prst="rect">
            <a:avLst/>
          </a:prstGeom>
        </p:spPr>
        <p:txBody>
          <a:bodyPr anchor="t" rtlCol="false" tIns="0" lIns="0" bIns="0" rIns="0">
            <a:spAutoFit/>
          </a:bodyPr>
          <a:lstStyle/>
          <a:p>
            <a:pPr algn="ctr">
              <a:lnSpc>
                <a:spcPts val="3199"/>
              </a:lnSpc>
              <a:spcBef>
                <a:spcPct val="0"/>
              </a:spcBef>
            </a:pPr>
            <a:r>
              <a:rPr lang="en-US" sz="2285">
                <a:solidFill>
                  <a:srgbClr val="145DA0"/>
                </a:solidFill>
                <a:latin typeface="Open Sans Extra Bold"/>
              </a:rPr>
              <a:t>Calcul intensif </a:t>
            </a:r>
          </a:p>
        </p:txBody>
      </p:sp>
      <p:sp>
        <p:nvSpPr>
          <p:cNvPr name="TextBox 16" id="16"/>
          <p:cNvSpPr txBox="true"/>
          <p:nvPr/>
        </p:nvSpPr>
        <p:spPr>
          <a:xfrm rot="0">
            <a:off x="11871365" y="5295577"/>
            <a:ext cx="4161784" cy="30931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KNN est un algorithme d'apprentissage supervisé, il nécessite des données étiquetées pour fonctionner. Si les données ne sont pas étiquetées ou si les étiquettes sont incorrectes, cela peut affecter la qualité des prédictions. </a:t>
            </a:r>
          </a:p>
          <a:p>
            <a:pPr algn="just">
              <a:lnSpc>
                <a:spcPts val="2763"/>
              </a:lnSpc>
            </a:pPr>
          </a:p>
        </p:txBody>
      </p:sp>
      <p:sp>
        <p:nvSpPr>
          <p:cNvPr name="TextBox 17" id="17"/>
          <p:cNvSpPr txBox="true"/>
          <p:nvPr/>
        </p:nvSpPr>
        <p:spPr>
          <a:xfrm rot="0">
            <a:off x="11868112" y="4572583"/>
            <a:ext cx="4165038" cy="356235"/>
          </a:xfrm>
          <a:prstGeom prst="rect">
            <a:avLst/>
          </a:prstGeom>
        </p:spPr>
        <p:txBody>
          <a:bodyPr anchor="t" rtlCol="false" tIns="0" lIns="0" bIns="0" rIns="0">
            <a:spAutoFit/>
          </a:bodyPr>
          <a:lstStyle/>
          <a:p>
            <a:pPr algn="ctr">
              <a:lnSpc>
                <a:spcPts val="2940"/>
              </a:lnSpc>
              <a:spcBef>
                <a:spcPct val="0"/>
              </a:spcBef>
            </a:pPr>
            <a:r>
              <a:rPr lang="en-US" sz="2100">
                <a:solidFill>
                  <a:srgbClr val="145DA0"/>
                </a:solidFill>
                <a:latin typeface="Open Sans Extra Bold"/>
              </a:rPr>
              <a:t>Besoin de données étiquetées </a:t>
            </a:r>
          </a:p>
        </p:txBody>
      </p:sp>
      <p:sp>
        <p:nvSpPr>
          <p:cNvPr name="TextBox 18" id="18"/>
          <p:cNvSpPr txBox="true"/>
          <p:nvPr/>
        </p:nvSpPr>
        <p:spPr>
          <a:xfrm rot="0">
            <a:off x="7063928" y="6324277"/>
            <a:ext cx="4161784" cy="1035715"/>
          </a:xfrm>
          <a:prstGeom prst="rect">
            <a:avLst/>
          </a:prstGeom>
        </p:spPr>
        <p:txBody>
          <a:bodyPr anchor="t" rtlCol="false" tIns="0" lIns="0" bIns="0" rIns="0">
            <a:spAutoFit/>
          </a:bodyPr>
          <a:lstStyle/>
          <a:p>
            <a:pPr algn="just">
              <a:lnSpc>
                <a:spcPts val="2763"/>
              </a:lnSpc>
            </a:pPr>
            <a:r>
              <a:rPr lang="en-US" sz="1973" spc="-39">
                <a:solidFill>
                  <a:srgbClr val="000000"/>
                </a:solidFill>
                <a:latin typeface="Poppins"/>
              </a:rPr>
              <a:t>méthode gourmande en place mémoire</a:t>
            </a:r>
          </a:p>
          <a:p>
            <a:pPr algn="just">
              <a:lnSpc>
                <a:spcPts val="276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275271" y="3733000"/>
            <a:ext cx="25783492" cy="10249738"/>
          </a:xfrm>
          <a:prstGeom prst="rect">
            <a:avLst/>
          </a:prstGeom>
          <a:solidFill>
            <a:srgbClr val="545454">
              <a:alpha val="4706"/>
            </a:srgbClr>
          </a:solidFill>
        </p:spPr>
      </p:sp>
      <p:grpSp>
        <p:nvGrpSpPr>
          <p:cNvPr name="Group 3" id="3"/>
          <p:cNvGrpSpPr/>
          <p:nvPr/>
        </p:nvGrpSpPr>
        <p:grpSpPr>
          <a:xfrm rot="0">
            <a:off x="9144000" y="-1692104"/>
            <a:ext cx="13161947" cy="131619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sp>
        <p:nvSpPr>
          <p:cNvPr name="Freeform 5" id="5"/>
          <p:cNvSpPr/>
          <p:nvPr/>
        </p:nvSpPr>
        <p:spPr>
          <a:xfrm flipH="false" flipV="false" rot="0">
            <a:off x="16048143" y="943470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0450880" y="2375879"/>
            <a:ext cx="7380322" cy="5535241"/>
          </a:xfrm>
          <a:prstGeom prst="rect">
            <a:avLst/>
          </a:prstGeom>
        </p:spPr>
      </p:pic>
      <p:sp>
        <p:nvSpPr>
          <p:cNvPr name="TextBox 7" id="7"/>
          <p:cNvSpPr txBox="true"/>
          <p:nvPr/>
        </p:nvSpPr>
        <p:spPr>
          <a:xfrm rot="0">
            <a:off x="1028700" y="932333"/>
            <a:ext cx="8342276" cy="605994"/>
          </a:xfrm>
          <a:prstGeom prst="rect">
            <a:avLst/>
          </a:prstGeom>
        </p:spPr>
        <p:txBody>
          <a:bodyPr anchor="t" rtlCol="false" tIns="0" lIns="0" bIns="0" rIns="0">
            <a:spAutoFit/>
          </a:bodyPr>
          <a:lstStyle/>
          <a:p>
            <a:pPr>
              <a:lnSpc>
                <a:spcPts val="4550"/>
              </a:lnSpc>
            </a:pPr>
            <a:r>
              <a:rPr lang="en-US" sz="4643" spc="-273">
                <a:solidFill>
                  <a:srgbClr val="263F6B"/>
                </a:solidFill>
                <a:latin typeface="Montserrat Ultra-Bold Italics"/>
              </a:rPr>
              <a:t>GAUSSIAN MIXTURE</a:t>
            </a:r>
          </a:p>
        </p:txBody>
      </p:sp>
      <p:sp>
        <p:nvSpPr>
          <p:cNvPr name="TextBox 8" id="8"/>
          <p:cNvSpPr txBox="true"/>
          <p:nvPr/>
        </p:nvSpPr>
        <p:spPr>
          <a:xfrm rot="0">
            <a:off x="888951" y="2776625"/>
            <a:ext cx="7873523" cy="5930264"/>
          </a:xfrm>
          <a:prstGeom prst="rect">
            <a:avLst/>
          </a:prstGeom>
        </p:spPr>
        <p:txBody>
          <a:bodyPr anchor="t" rtlCol="false" tIns="0" lIns="0" bIns="0" rIns="0">
            <a:spAutoFit/>
          </a:bodyPr>
          <a:lstStyle/>
          <a:p>
            <a:pPr algn="just">
              <a:lnSpc>
                <a:spcPts val="4725"/>
              </a:lnSpc>
            </a:pPr>
            <a:r>
              <a:rPr lang="en-US" sz="2100" spc="42">
                <a:solidFill>
                  <a:srgbClr val="212423"/>
                </a:solidFill>
                <a:latin typeface="Montserrat Bold"/>
              </a:rPr>
              <a:t>L'algorithme Gaussian Mixture Model (GMM)</a:t>
            </a:r>
            <a:r>
              <a:rPr lang="en-US" sz="2100" spc="42">
                <a:solidFill>
                  <a:srgbClr val="212423"/>
                </a:solidFill>
                <a:latin typeface="Montserrat"/>
              </a:rPr>
              <a:t> est une méthode d'apprentissage non supervisé largement utilisée pour la modélisation de données. </a:t>
            </a:r>
          </a:p>
          <a:p>
            <a:pPr algn="just">
              <a:lnSpc>
                <a:spcPts val="4725"/>
              </a:lnSpc>
            </a:pPr>
            <a:r>
              <a:rPr lang="en-US" sz="2100" spc="42">
                <a:solidFill>
                  <a:srgbClr val="212423"/>
                </a:solidFill>
                <a:latin typeface="Montserrat Bold"/>
              </a:rPr>
              <a:t>Gaussian Mixture</a:t>
            </a:r>
            <a:r>
              <a:rPr lang="en-US" sz="2100" spc="42">
                <a:solidFill>
                  <a:srgbClr val="212423"/>
                </a:solidFill>
                <a:latin typeface="Montserrat"/>
              </a:rPr>
              <a:t> Model est une méthode probabiliste qui suppose que les données sont générées à partir d'un mélange de plusieurs distributions gaussiennes. Il cherche à estimer les paramètres de ces distributions pour mieux comprendre la structure sous-jacente des données. </a:t>
            </a:r>
          </a:p>
          <a:p>
            <a:pPr algn="just">
              <a:lnSpc>
                <a:spcPts val="4725"/>
              </a:lnSpc>
            </a:pPr>
          </a:p>
        </p:txBody>
      </p:sp>
      <p:sp>
        <p:nvSpPr>
          <p:cNvPr name="TextBox 9" id="9"/>
          <p:cNvSpPr txBox="true"/>
          <p:nvPr/>
        </p:nvSpPr>
        <p:spPr>
          <a:xfrm rot="0">
            <a:off x="6222701" y="1633577"/>
            <a:ext cx="2030284" cy="605994"/>
          </a:xfrm>
          <a:prstGeom prst="rect">
            <a:avLst/>
          </a:prstGeom>
        </p:spPr>
        <p:txBody>
          <a:bodyPr anchor="t" rtlCol="false" tIns="0" lIns="0" bIns="0" rIns="0">
            <a:spAutoFit/>
          </a:bodyPr>
          <a:lstStyle/>
          <a:p>
            <a:pPr>
              <a:lnSpc>
                <a:spcPts val="4550"/>
              </a:lnSpc>
            </a:pPr>
            <a:r>
              <a:rPr lang="en-US" sz="4643" spc="-273">
                <a:solidFill>
                  <a:srgbClr val="263F6B"/>
                </a:solidFill>
                <a:latin typeface="Montserrat Ultra-Bold Italics"/>
              </a:rPr>
              <a:t>(GMM)</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213559"/>
            </a:solidFill>
            <a:ln w="228600" cap="sq">
              <a:solidFill>
                <a:srgbClr val="00000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2297323"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2272544" y="2466355"/>
            <a:ext cx="4203375" cy="5973865"/>
            <a:chOff x="0" y="0"/>
            <a:chExt cx="1416547" cy="2013207"/>
          </a:xfrm>
        </p:grpSpPr>
        <p:sp>
          <p:nvSpPr>
            <p:cNvPr name="Freeform 7" id="7"/>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213559"/>
              </a:solidFill>
              <a:prstDash val="solid"/>
              <a:round/>
            </a:ln>
          </p:spPr>
        </p:sp>
        <p:sp>
          <p:nvSpPr>
            <p:cNvPr name="TextBox 8" id="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2297323" y="5227111"/>
            <a:ext cx="4154377" cy="0"/>
          </a:xfrm>
          <a:prstGeom prst="line">
            <a:avLst/>
          </a:prstGeom>
          <a:ln cap="flat" w="38100">
            <a:solidFill>
              <a:srgbClr val="051D40"/>
            </a:solidFill>
            <a:prstDash val="solid"/>
            <a:headEnd type="none" len="sm" w="sm"/>
            <a:tailEnd type="none" len="sm" w="sm"/>
          </a:ln>
        </p:spPr>
      </p:sp>
      <p:sp>
        <p:nvSpPr>
          <p:cNvPr name="Freeform 10" id="10"/>
          <p:cNvSpPr/>
          <p:nvPr/>
        </p:nvSpPr>
        <p:spPr>
          <a:xfrm flipH="false" flipV="false" rot="0">
            <a:off x="3489973" y="2753413"/>
            <a:ext cx="1769077" cy="1769077"/>
          </a:xfrm>
          <a:custGeom>
            <a:avLst/>
            <a:gdLst/>
            <a:ahLst/>
            <a:cxnLst/>
            <a:rect r="r" b="b" t="t" l="l"/>
            <a:pathLst>
              <a:path h="1769077" w="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066494"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2" id="12"/>
          <p:cNvGrpSpPr/>
          <p:nvPr/>
        </p:nvGrpSpPr>
        <p:grpSpPr>
          <a:xfrm rot="0">
            <a:off x="7041715" y="2466355"/>
            <a:ext cx="4203375" cy="5973865"/>
            <a:chOff x="0" y="0"/>
            <a:chExt cx="1416547" cy="2013207"/>
          </a:xfrm>
        </p:grpSpPr>
        <p:sp>
          <p:nvSpPr>
            <p:cNvPr name="Freeform 13" id="13"/>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213559"/>
              </a:solidFill>
              <a:prstDash val="solid"/>
              <a:round/>
            </a:ln>
          </p:spPr>
        </p:sp>
        <p:sp>
          <p:nvSpPr>
            <p:cNvPr name="TextBox 14" id="14"/>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5" id="15"/>
          <p:cNvSpPr/>
          <p:nvPr/>
        </p:nvSpPr>
        <p:spPr>
          <a:xfrm>
            <a:off x="7066494" y="5227111"/>
            <a:ext cx="4154377" cy="0"/>
          </a:xfrm>
          <a:prstGeom prst="line">
            <a:avLst/>
          </a:prstGeom>
          <a:ln cap="flat" w="38100">
            <a:solidFill>
              <a:srgbClr val="051D40"/>
            </a:solidFill>
            <a:prstDash val="solid"/>
            <a:headEnd type="none" len="sm" w="sm"/>
            <a:tailEnd type="none" len="sm" w="sm"/>
          </a:ln>
        </p:spPr>
      </p:sp>
      <p:sp>
        <p:nvSpPr>
          <p:cNvPr name="Freeform 16" id="16"/>
          <p:cNvSpPr/>
          <p:nvPr/>
        </p:nvSpPr>
        <p:spPr>
          <a:xfrm flipH="false" flipV="false" rot="0">
            <a:off x="11836861" y="8211194"/>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7" id="17"/>
          <p:cNvGrpSpPr/>
          <p:nvPr/>
        </p:nvGrpSpPr>
        <p:grpSpPr>
          <a:xfrm rot="0">
            <a:off x="11812082" y="2466355"/>
            <a:ext cx="4203375" cy="5973865"/>
            <a:chOff x="0" y="0"/>
            <a:chExt cx="1416547" cy="2013207"/>
          </a:xfrm>
        </p:grpSpPr>
        <p:sp>
          <p:nvSpPr>
            <p:cNvPr name="Freeform 18" id="18"/>
            <p:cNvSpPr/>
            <p:nvPr/>
          </p:nvSpPr>
          <p:spPr>
            <a:xfrm flipH="false" flipV="false" rot="0">
              <a:off x="0" y="0"/>
              <a:ext cx="1416547" cy="2013207"/>
            </a:xfrm>
            <a:custGeom>
              <a:avLst/>
              <a:gdLst/>
              <a:ahLst/>
              <a:cxnLst/>
              <a:rect r="r" b="b" t="t" l="l"/>
              <a:pathLst>
                <a:path h="2013207" w="141654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213559"/>
              </a:solidFill>
              <a:prstDash val="solid"/>
              <a:round/>
            </a:ln>
          </p:spPr>
        </p:sp>
        <p:sp>
          <p:nvSpPr>
            <p:cNvPr name="TextBox 19" id="19"/>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0" id="20"/>
          <p:cNvSpPr/>
          <p:nvPr/>
        </p:nvSpPr>
        <p:spPr>
          <a:xfrm>
            <a:off x="11836861" y="5227111"/>
            <a:ext cx="4154377" cy="0"/>
          </a:xfrm>
          <a:prstGeom prst="line">
            <a:avLst/>
          </a:prstGeom>
          <a:ln cap="flat" w="38100">
            <a:solidFill>
              <a:srgbClr val="051D40"/>
            </a:solidFill>
            <a:prstDash val="solid"/>
            <a:headEnd type="none" len="sm" w="sm"/>
            <a:tailEnd type="none" len="sm" w="sm"/>
          </a:ln>
        </p:spPr>
      </p:sp>
      <p:sp>
        <p:nvSpPr>
          <p:cNvPr name="TextBox 21" id="21"/>
          <p:cNvSpPr txBox="true"/>
          <p:nvPr/>
        </p:nvSpPr>
        <p:spPr>
          <a:xfrm rot="0">
            <a:off x="5201579" y="1190007"/>
            <a:ext cx="7884841" cy="975359"/>
          </a:xfrm>
          <a:prstGeom prst="rect">
            <a:avLst/>
          </a:prstGeom>
        </p:spPr>
        <p:txBody>
          <a:bodyPr anchor="t" rtlCol="false" tIns="0" lIns="0" bIns="0" rIns="0">
            <a:spAutoFit/>
          </a:bodyPr>
          <a:lstStyle/>
          <a:p>
            <a:pPr algn="ctr" marL="0" indent="0" lvl="0">
              <a:lnSpc>
                <a:spcPts val="7140"/>
              </a:lnSpc>
              <a:spcBef>
                <a:spcPct val="0"/>
              </a:spcBef>
            </a:pPr>
            <a:r>
              <a:rPr lang="en-US" sz="5100">
                <a:solidFill>
                  <a:srgbClr val="FFFFFF"/>
                </a:solidFill>
                <a:latin typeface="Times New Roman Bold"/>
              </a:rPr>
              <a:t>Caractéristiques de GMM </a:t>
            </a:r>
          </a:p>
        </p:txBody>
      </p:sp>
      <p:sp>
        <p:nvSpPr>
          <p:cNvPr name="TextBox 22" id="22"/>
          <p:cNvSpPr txBox="true"/>
          <p:nvPr/>
        </p:nvSpPr>
        <p:spPr>
          <a:xfrm rot="0">
            <a:off x="2584630" y="5385450"/>
            <a:ext cx="3579202" cy="3154417"/>
          </a:xfrm>
          <a:prstGeom prst="rect">
            <a:avLst/>
          </a:prstGeom>
        </p:spPr>
        <p:txBody>
          <a:bodyPr anchor="t" rtlCol="false" tIns="0" lIns="0" bIns="0" rIns="0">
            <a:spAutoFit/>
          </a:bodyPr>
          <a:lstStyle/>
          <a:p>
            <a:pPr algn="just">
              <a:lnSpc>
                <a:spcPts val="2534"/>
              </a:lnSpc>
            </a:pPr>
            <a:r>
              <a:rPr lang="en-US" sz="1810" spc="-36">
                <a:solidFill>
                  <a:srgbClr val="000000"/>
                </a:solidFill>
                <a:latin typeface="Poppins"/>
              </a:rPr>
              <a:t>C</a:t>
            </a:r>
            <a:r>
              <a:rPr lang="en-US" sz="1810" spc="-36" strike="noStrike" u="none">
                <a:solidFill>
                  <a:srgbClr val="000000"/>
                </a:solidFill>
                <a:latin typeface="Poppins"/>
              </a:rPr>
              <a:t>ontrairement à K-Means, où chaque point de données est assigné à un seul cluster, GMM permet à un point de données d'appartenir à plusieurs clusters avec des probabilités différentes, ce qui permet une segmentation plus flexible des données. </a:t>
            </a:r>
          </a:p>
          <a:p>
            <a:pPr algn="just">
              <a:lnSpc>
                <a:spcPts val="2534"/>
              </a:lnSpc>
            </a:pPr>
          </a:p>
        </p:txBody>
      </p:sp>
      <p:sp>
        <p:nvSpPr>
          <p:cNvPr name="TextBox 23" id="23"/>
          <p:cNvSpPr txBox="true"/>
          <p:nvPr/>
        </p:nvSpPr>
        <p:spPr>
          <a:xfrm rot="0">
            <a:off x="2584630" y="4608025"/>
            <a:ext cx="3490991" cy="443014"/>
          </a:xfrm>
          <a:prstGeom prst="rect">
            <a:avLst/>
          </a:prstGeom>
        </p:spPr>
        <p:txBody>
          <a:bodyPr anchor="t" rtlCol="false" tIns="0" lIns="0" bIns="0" rIns="0">
            <a:spAutoFit/>
          </a:bodyPr>
          <a:lstStyle/>
          <a:p>
            <a:pPr algn="ctr">
              <a:lnSpc>
                <a:spcPts val="3406"/>
              </a:lnSpc>
            </a:pPr>
            <a:r>
              <a:rPr lang="en-US" sz="2433">
                <a:solidFill>
                  <a:srgbClr val="145DA0"/>
                </a:solidFill>
                <a:latin typeface="Poppins Bold"/>
              </a:rPr>
              <a:t>CLUSTERING SOUPLE </a:t>
            </a:r>
          </a:p>
        </p:txBody>
      </p:sp>
      <p:sp>
        <p:nvSpPr>
          <p:cNvPr name="TextBox 24" id="24"/>
          <p:cNvSpPr txBox="true"/>
          <p:nvPr/>
        </p:nvSpPr>
        <p:spPr>
          <a:xfrm rot="0">
            <a:off x="7353801" y="5385450"/>
            <a:ext cx="3579202" cy="2525767"/>
          </a:xfrm>
          <a:prstGeom prst="rect">
            <a:avLst/>
          </a:prstGeom>
        </p:spPr>
        <p:txBody>
          <a:bodyPr anchor="t" rtlCol="false" tIns="0" lIns="0" bIns="0" rIns="0">
            <a:spAutoFit/>
          </a:bodyPr>
          <a:lstStyle/>
          <a:p>
            <a:pPr algn="just">
              <a:lnSpc>
                <a:spcPts val="2534"/>
              </a:lnSpc>
            </a:pPr>
            <a:r>
              <a:rPr lang="en-US" sz="1810" spc="-36">
                <a:solidFill>
                  <a:srgbClr val="000000"/>
                </a:solidFill>
                <a:latin typeface="Poppins"/>
              </a:rPr>
              <a:t>GMM </a:t>
            </a:r>
            <a:r>
              <a:rPr lang="en-US" sz="1810" spc="-36" strike="noStrike" u="none">
                <a:solidFill>
                  <a:srgbClr val="000000"/>
                </a:solidFill>
                <a:latin typeface="Poppins"/>
              </a:rPr>
              <a:t>est capable d'estimer les paramètres du modèle, y compris les moyennes, les covariances et les poids de mélange, à partir des données d'entraînement, ce qui en fait une méthode d'apprentissage non supervisé puissante. </a:t>
            </a:r>
          </a:p>
        </p:txBody>
      </p:sp>
      <p:sp>
        <p:nvSpPr>
          <p:cNvPr name="TextBox 25" id="25"/>
          <p:cNvSpPr txBox="true"/>
          <p:nvPr/>
        </p:nvSpPr>
        <p:spPr>
          <a:xfrm rot="0">
            <a:off x="7398504" y="4507171"/>
            <a:ext cx="3490991" cy="693838"/>
          </a:xfrm>
          <a:prstGeom prst="rect">
            <a:avLst/>
          </a:prstGeom>
        </p:spPr>
        <p:txBody>
          <a:bodyPr anchor="t" rtlCol="false" tIns="0" lIns="0" bIns="0" rIns="0">
            <a:spAutoFit/>
          </a:bodyPr>
          <a:lstStyle/>
          <a:p>
            <a:pPr algn="ctr">
              <a:lnSpc>
                <a:spcPts val="2706"/>
              </a:lnSpc>
            </a:pPr>
            <a:r>
              <a:rPr lang="en-US" sz="1933">
                <a:solidFill>
                  <a:srgbClr val="145DA0"/>
                </a:solidFill>
                <a:latin typeface="Poppins Bold"/>
              </a:rPr>
              <a:t>ESTIMATION DES PARAMÈTRES </a:t>
            </a:r>
          </a:p>
        </p:txBody>
      </p:sp>
      <p:sp>
        <p:nvSpPr>
          <p:cNvPr name="TextBox 26" id="26"/>
          <p:cNvSpPr txBox="true"/>
          <p:nvPr/>
        </p:nvSpPr>
        <p:spPr>
          <a:xfrm rot="0">
            <a:off x="12124168" y="5385450"/>
            <a:ext cx="3579202" cy="2840092"/>
          </a:xfrm>
          <a:prstGeom prst="rect">
            <a:avLst/>
          </a:prstGeom>
        </p:spPr>
        <p:txBody>
          <a:bodyPr anchor="t" rtlCol="false" tIns="0" lIns="0" bIns="0" rIns="0">
            <a:spAutoFit/>
          </a:bodyPr>
          <a:lstStyle/>
          <a:p>
            <a:pPr algn="just">
              <a:lnSpc>
                <a:spcPts val="2534"/>
              </a:lnSpc>
            </a:pPr>
            <a:r>
              <a:rPr lang="en-US" sz="1810" spc="-36">
                <a:solidFill>
                  <a:srgbClr val="000000"/>
                </a:solidFill>
                <a:latin typeface="Poppins"/>
              </a:rPr>
              <a:t>Bien que GMM soit souvent utilisé pour modéliser des données gaussiennes, il peut également être utilisé pour des données non linéaires en combinant plusieurs composantes gaussiennes pour représenter la distribution des données. </a:t>
            </a:r>
          </a:p>
        </p:txBody>
      </p:sp>
      <p:sp>
        <p:nvSpPr>
          <p:cNvPr name="Freeform 27" id="27"/>
          <p:cNvSpPr/>
          <p:nvPr/>
        </p:nvSpPr>
        <p:spPr>
          <a:xfrm flipH="false" flipV="false" rot="0">
            <a:off x="12981503" y="2753413"/>
            <a:ext cx="1768296" cy="1768296"/>
          </a:xfrm>
          <a:custGeom>
            <a:avLst/>
            <a:gdLst/>
            <a:ahLst/>
            <a:cxnLst/>
            <a:rect r="r" b="b" t="t" l="l"/>
            <a:pathLst>
              <a:path h="1768296" w="1768296">
                <a:moveTo>
                  <a:pt x="0" y="0"/>
                </a:moveTo>
                <a:lnTo>
                  <a:pt x="1768296" y="0"/>
                </a:lnTo>
                <a:lnTo>
                  <a:pt x="1768296"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8" id="28"/>
          <p:cNvSpPr txBox="true"/>
          <p:nvPr/>
        </p:nvSpPr>
        <p:spPr>
          <a:xfrm rot="0">
            <a:off x="12124168" y="4410015"/>
            <a:ext cx="3490991" cy="790994"/>
          </a:xfrm>
          <a:prstGeom prst="rect">
            <a:avLst/>
          </a:prstGeom>
        </p:spPr>
        <p:txBody>
          <a:bodyPr anchor="t" rtlCol="false" tIns="0" lIns="0" bIns="0" rIns="0">
            <a:spAutoFit/>
          </a:bodyPr>
          <a:lstStyle/>
          <a:p>
            <a:pPr algn="ctr">
              <a:lnSpc>
                <a:spcPts val="3126"/>
              </a:lnSpc>
              <a:spcBef>
                <a:spcPct val="0"/>
              </a:spcBef>
            </a:pPr>
            <a:r>
              <a:rPr lang="en-US" sz="2233">
                <a:solidFill>
                  <a:srgbClr val="145DA0"/>
                </a:solidFill>
                <a:latin typeface="Poppins Bold"/>
              </a:rPr>
              <a:t>DONNÉES NON-LINÉAIRES </a:t>
            </a:r>
          </a:p>
        </p:txBody>
      </p:sp>
      <p:sp>
        <p:nvSpPr>
          <p:cNvPr name="Freeform 29" id="29"/>
          <p:cNvSpPr/>
          <p:nvPr/>
        </p:nvSpPr>
        <p:spPr>
          <a:xfrm flipH="false" flipV="false" rot="0">
            <a:off x="8259254" y="2753413"/>
            <a:ext cx="1768296" cy="1768296"/>
          </a:xfrm>
          <a:custGeom>
            <a:avLst/>
            <a:gdLst/>
            <a:ahLst/>
            <a:cxnLst/>
            <a:rect r="r" b="b" t="t" l="l"/>
            <a:pathLst>
              <a:path h="1768296" w="1768296">
                <a:moveTo>
                  <a:pt x="0" y="0"/>
                </a:moveTo>
                <a:lnTo>
                  <a:pt x="1768296" y="0"/>
                </a:lnTo>
                <a:lnTo>
                  <a:pt x="1768296" y="1768296"/>
                </a:lnTo>
                <a:lnTo>
                  <a:pt x="0" y="1768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10625138" y="8824"/>
            <a:ext cx="7662862" cy="10309946"/>
          </a:xfrm>
          <a:custGeom>
            <a:avLst/>
            <a:gdLst/>
            <a:ahLst/>
            <a:cxnLst/>
            <a:rect r="r" b="b" t="t" l="l"/>
            <a:pathLst>
              <a:path h="10309946" w="7662862">
                <a:moveTo>
                  <a:pt x="0" y="0"/>
                </a:moveTo>
                <a:lnTo>
                  <a:pt x="7662862" y="0"/>
                </a:lnTo>
                <a:lnTo>
                  <a:pt x="7662862" y="10309946"/>
                </a:lnTo>
                <a:lnTo>
                  <a:pt x="0" y="10309946"/>
                </a:lnTo>
                <a:lnTo>
                  <a:pt x="0" y="0"/>
                </a:lnTo>
                <a:close/>
              </a:path>
            </a:pathLst>
          </a:custGeom>
          <a:blipFill>
            <a:blip r:embed="rId2"/>
            <a:stretch>
              <a:fillRect l="-50971" t="0" r="-50971" b="0"/>
            </a:stretch>
          </a:blipFill>
        </p:spPr>
      </p:sp>
      <p:grpSp>
        <p:nvGrpSpPr>
          <p:cNvPr name="Group 3" id="3"/>
          <p:cNvGrpSpPr/>
          <p:nvPr/>
        </p:nvGrpSpPr>
        <p:grpSpPr>
          <a:xfrm rot="0">
            <a:off x="1028700" y="3944847"/>
            <a:ext cx="4756566" cy="4343916"/>
            <a:chOff x="0" y="0"/>
            <a:chExt cx="1673650" cy="1528455"/>
          </a:xfrm>
        </p:grpSpPr>
        <p:sp>
          <p:nvSpPr>
            <p:cNvPr name="Freeform 4" id="4"/>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5" id="5"/>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sp>
        <p:nvSpPr>
          <p:cNvPr name="TextBox 6" id="6"/>
          <p:cNvSpPr txBox="true"/>
          <p:nvPr/>
        </p:nvSpPr>
        <p:spPr>
          <a:xfrm rot="0">
            <a:off x="1206459" y="1528613"/>
            <a:ext cx="7681999" cy="1695450"/>
          </a:xfrm>
          <a:prstGeom prst="rect">
            <a:avLst/>
          </a:prstGeom>
        </p:spPr>
        <p:txBody>
          <a:bodyPr anchor="t" rtlCol="false" tIns="0" lIns="0" bIns="0" rIns="0">
            <a:spAutoFit/>
          </a:bodyPr>
          <a:lstStyle/>
          <a:p>
            <a:pPr marL="0" indent="0" lvl="0">
              <a:lnSpc>
                <a:spcPts val="6671"/>
              </a:lnSpc>
              <a:spcBef>
                <a:spcPct val="0"/>
              </a:spcBef>
            </a:pPr>
            <a:r>
              <a:rPr lang="en-US" sz="5559">
                <a:solidFill>
                  <a:srgbClr val="FFFFFF"/>
                </a:solidFill>
                <a:latin typeface="Now Bold"/>
              </a:rPr>
              <a:t>LES AVANTAGES DE GMM</a:t>
            </a:r>
          </a:p>
        </p:txBody>
      </p:sp>
      <p:sp>
        <p:nvSpPr>
          <p:cNvPr name="Freeform 7" id="7"/>
          <p:cNvSpPr/>
          <p:nvPr/>
        </p:nvSpPr>
        <p:spPr>
          <a:xfrm flipH="false" flipV="false" rot="0">
            <a:off x="2946150" y="4306565"/>
            <a:ext cx="868412" cy="874314"/>
          </a:xfrm>
          <a:custGeom>
            <a:avLst/>
            <a:gdLst/>
            <a:ahLst/>
            <a:cxnLst/>
            <a:rect r="r" b="b" t="t" l="l"/>
            <a:pathLst>
              <a:path h="874314" w="868412">
                <a:moveTo>
                  <a:pt x="0" y="0"/>
                </a:moveTo>
                <a:lnTo>
                  <a:pt x="868412" y="0"/>
                </a:lnTo>
                <a:lnTo>
                  <a:pt x="868412" y="874313"/>
                </a:lnTo>
                <a:lnTo>
                  <a:pt x="0" y="874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729719" y="3944847"/>
            <a:ext cx="4756566" cy="4343916"/>
            <a:chOff x="0" y="0"/>
            <a:chExt cx="1673650" cy="1528455"/>
          </a:xfrm>
        </p:grpSpPr>
        <p:sp>
          <p:nvSpPr>
            <p:cNvPr name="Freeform 9" id="9"/>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10" id="10"/>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12429260" y="3999016"/>
            <a:ext cx="4756566" cy="4343916"/>
            <a:chOff x="0" y="0"/>
            <a:chExt cx="1673650" cy="1528455"/>
          </a:xfrm>
        </p:grpSpPr>
        <p:sp>
          <p:nvSpPr>
            <p:cNvPr name="Freeform 12" id="12"/>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13" id="13"/>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sp>
        <p:nvSpPr>
          <p:cNvPr name="Freeform 14" id="14"/>
          <p:cNvSpPr/>
          <p:nvPr/>
        </p:nvSpPr>
        <p:spPr>
          <a:xfrm flipH="false" flipV="false" rot="0">
            <a:off x="14432170" y="4231987"/>
            <a:ext cx="1013561" cy="1023468"/>
          </a:xfrm>
          <a:custGeom>
            <a:avLst/>
            <a:gdLst/>
            <a:ahLst/>
            <a:cxnLst/>
            <a:rect r="r" b="b" t="t" l="l"/>
            <a:pathLst>
              <a:path h="1023468" w="1013561">
                <a:moveTo>
                  <a:pt x="0" y="0"/>
                </a:moveTo>
                <a:lnTo>
                  <a:pt x="1013561" y="0"/>
                </a:lnTo>
                <a:lnTo>
                  <a:pt x="1013561" y="1023469"/>
                </a:lnTo>
                <a:lnTo>
                  <a:pt x="0" y="1023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206459" y="5456106"/>
            <a:ext cx="4436563" cy="3429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Flexibilité dans la Modélisation </a:t>
            </a:r>
          </a:p>
        </p:txBody>
      </p:sp>
      <p:sp>
        <p:nvSpPr>
          <p:cNvPr name="TextBox 16" id="16"/>
          <p:cNvSpPr txBox="true"/>
          <p:nvPr/>
        </p:nvSpPr>
        <p:spPr>
          <a:xfrm rot="0">
            <a:off x="1206459" y="6131384"/>
            <a:ext cx="4436563" cy="2276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GMM peut modéliser des distributions de données complexes en utilisant plusieurs composantes gaussiennes, ce qui le rend approprié pour un large éventail de données. </a:t>
            </a:r>
          </a:p>
          <a:p>
            <a:pPr algn="ctr">
              <a:lnSpc>
                <a:spcPts val="3000"/>
              </a:lnSpc>
            </a:pPr>
          </a:p>
        </p:txBody>
      </p:sp>
      <p:sp>
        <p:nvSpPr>
          <p:cNvPr name="TextBox 17" id="17"/>
          <p:cNvSpPr txBox="true"/>
          <p:nvPr/>
        </p:nvSpPr>
        <p:spPr>
          <a:xfrm rot="0">
            <a:off x="6902427" y="5456106"/>
            <a:ext cx="4583858" cy="6858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Robustesse aux Formes de Cluster </a:t>
            </a:r>
          </a:p>
        </p:txBody>
      </p:sp>
      <p:sp>
        <p:nvSpPr>
          <p:cNvPr name="TextBox 18" id="18"/>
          <p:cNvSpPr txBox="true"/>
          <p:nvPr/>
        </p:nvSpPr>
        <p:spPr>
          <a:xfrm rot="0">
            <a:off x="6949005" y="6131384"/>
            <a:ext cx="4316516" cy="1895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En permettant une modélisation probabiliste des clusters, GMM peut gérer des formes de cluster variées et des structures de données complexes. </a:t>
            </a:r>
          </a:p>
        </p:txBody>
      </p:sp>
      <p:sp>
        <p:nvSpPr>
          <p:cNvPr name="TextBox 19" id="19"/>
          <p:cNvSpPr txBox="true"/>
          <p:nvPr/>
        </p:nvSpPr>
        <p:spPr>
          <a:xfrm rot="0">
            <a:off x="12743585" y="5456106"/>
            <a:ext cx="4297285" cy="3429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Génération de Données </a:t>
            </a:r>
          </a:p>
        </p:txBody>
      </p:sp>
      <p:sp>
        <p:nvSpPr>
          <p:cNvPr name="TextBox 20" id="20"/>
          <p:cNvSpPr txBox="true"/>
          <p:nvPr/>
        </p:nvSpPr>
        <p:spPr>
          <a:xfrm rot="0">
            <a:off x="12572135" y="6131384"/>
            <a:ext cx="4468735" cy="1895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Une fois le modèle entraîné, GMM peut être utilisé pour générer de nouvelles données qui suivent la même distribution que l'ensemble de données d'entraînement. </a:t>
            </a:r>
          </a:p>
        </p:txBody>
      </p:sp>
      <p:sp>
        <p:nvSpPr>
          <p:cNvPr name="Freeform 21" id="21"/>
          <p:cNvSpPr/>
          <p:nvPr/>
        </p:nvSpPr>
        <p:spPr>
          <a:xfrm flipH="false" flipV="false" rot="0">
            <a:off x="8679563" y="4252004"/>
            <a:ext cx="928875" cy="928875"/>
          </a:xfrm>
          <a:custGeom>
            <a:avLst/>
            <a:gdLst/>
            <a:ahLst/>
            <a:cxnLst/>
            <a:rect r="r" b="b" t="t" l="l"/>
            <a:pathLst>
              <a:path h="928875" w="928875">
                <a:moveTo>
                  <a:pt x="0" y="0"/>
                </a:moveTo>
                <a:lnTo>
                  <a:pt x="928874" y="0"/>
                </a:lnTo>
                <a:lnTo>
                  <a:pt x="928874" y="928874"/>
                </a:lnTo>
                <a:lnTo>
                  <a:pt x="0" y="928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10625138" y="8824"/>
            <a:ext cx="7662862" cy="10309946"/>
          </a:xfrm>
          <a:custGeom>
            <a:avLst/>
            <a:gdLst/>
            <a:ahLst/>
            <a:cxnLst/>
            <a:rect r="r" b="b" t="t" l="l"/>
            <a:pathLst>
              <a:path h="10309946" w="7662862">
                <a:moveTo>
                  <a:pt x="0" y="0"/>
                </a:moveTo>
                <a:lnTo>
                  <a:pt x="7662862" y="0"/>
                </a:lnTo>
                <a:lnTo>
                  <a:pt x="7662862" y="10309946"/>
                </a:lnTo>
                <a:lnTo>
                  <a:pt x="0" y="10309946"/>
                </a:lnTo>
                <a:lnTo>
                  <a:pt x="0" y="0"/>
                </a:lnTo>
                <a:close/>
              </a:path>
            </a:pathLst>
          </a:custGeom>
          <a:blipFill>
            <a:blip r:embed="rId2"/>
            <a:stretch>
              <a:fillRect l="-50971" t="0" r="-50971" b="0"/>
            </a:stretch>
          </a:blipFill>
        </p:spPr>
      </p:sp>
      <p:grpSp>
        <p:nvGrpSpPr>
          <p:cNvPr name="Group 3" id="3"/>
          <p:cNvGrpSpPr/>
          <p:nvPr/>
        </p:nvGrpSpPr>
        <p:grpSpPr>
          <a:xfrm rot="0">
            <a:off x="1028700" y="3944847"/>
            <a:ext cx="4756566" cy="4343916"/>
            <a:chOff x="0" y="0"/>
            <a:chExt cx="1673650" cy="1528455"/>
          </a:xfrm>
        </p:grpSpPr>
        <p:sp>
          <p:nvSpPr>
            <p:cNvPr name="Freeform 4" id="4"/>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5" id="5"/>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sp>
        <p:nvSpPr>
          <p:cNvPr name="TextBox 6" id="6"/>
          <p:cNvSpPr txBox="true"/>
          <p:nvPr/>
        </p:nvSpPr>
        <p:spPr>
          <a:xfrm rot="0">
            <a:off x="1206459" y="1528613"/>
            <a:ext cx="7681999" cy="1695450"/>
          </a:xfrm>
          <a:prstGeom prst="rect">
            <a:avLst/>
          </a:prstGeom>
        </p:spPr>
        <p:txBody>
          <a:bodyPr anchor="t" rtlCol="false" tIns="0" lIns="0" bIns="0" rIns="0">
            <a:spAutoFit/>
          </a:bodyPr>
          <a:lstStyle/>
          <a:p>
            <a:pPr>
              <a:lnSpc>
                <a:spcPts val="6671"/>
              </a:lnSpc>
            </a:pPr>
            <a:r>
              <a:rPr lang="en-US" sz="5559">
                <a:solidFill>
                  <a:srgbClr val="FFFFFF"/>
                </a:solidFill>
                <a:latin typeface="Now Bold"/>
              </a:rPr>
              <a:t>LES INCONVÉNIENTS </a:t>
            </a:r>
          </a:p>
          <a:p>
            <a:pPr marL="0" indent="0" lvl="0">
              <a:lnSpc>
                <a:spcPts val="6671"/>
              </a:lnSpc>
              <a:spcBef>
                <a:spcPct val="0"/>
              </a:spcBef>
            </a:pPr>
            <a:r>
              <a:rPr lang="en-US" sz="5559">
                <a:solidFill>
                  <a:srgbClr val="FFFFFF"/>
                </a:solidFill>
                <a:latin typeface="Now Bold"/>
              </a:rPr>
              <a:t> DE GMM</a:t>
            </a:r>
          </a:p>
        </p:txBody>
      </p:sp>
      <p:grpSp>
        <p:nvGrpSpPr>
          <p:cNvPr name="Group 7" id="7"/>
          <p:cNvGrpSpPr/>
          <p:nvPr/>
        </p:nvGrpSpPr>
        <p:grpSpPr>
          <a:xfrm rot="0">
            <a:off x="6729719" y="3944847"/>
            <a:ext cx="4756566" cy="4343916"/>
            <a:chOff x="0" y="0"/>
            <a:chExt cx="1673650" cy="1528455"/>
          </a:xfrm>
        </p:grpSpPr>
        <p:sp>
          <p:nvSpPr>
            <p:cNvPr name="Freeform 8" id="8"/>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9" id="9"/>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12429260" y="3999016"/>
            <a:ext cx="4756566" cy="4343916"/>
            <a:chOff x="0" y="0"/>
            <a:chExt cx="1673650" cy="1528455"/>
          </a:xfrm>
        </p:grpSpPr>
        <p:sp>
          <p:nvSpPr>
            <p:cNvPr name="Freeform 11" id="11"/>
            <p:cNvSpPr/>
            <p:nvPr/>
          </p:nvSpPr>
          <p:spPr>
            <a:xfrm flipH="false" flipV="false" rot="0">
              <a:off x="0" y="0"/>
              <a:ext cx="1673650" cy="1528455"/>
            </a:xfrm>
            <a:custGeom>
              <a:avLst/>
              <a:gdLst/>
              <a:ahLst/>
              <a:cxnLst/>
              <a:rect r="r" b="b" t="t" l="l"/>
              <a:pathLst>
                <a:path h="1528455" w="1673650">
                  <a:moveTo>
                    <a:pt x="0" y="0"/>
                  </a:moveTo>
                  <a:lnTo>
                    <a:pt x="1673650" y="0"/>
                  </a:lnTo>
                  <a:lnTo>
                    <a:pt x="1673650" y="1528455"/>
                  </a:lnTo>
                  <a:lnTo>
                    <a:pt x="0" y="1528455"/>
                  </a:lnTo>
                  <a:close/>
                </a:path>
              </a:pathLst>
            </a:custGeom>
            <a:solidFill>
              <a:srgbClr val="FFFFFF"/>
            </a:solidFill>
          </p:spPr>
        </p:sp>
        <p:sp>
          <p:nvSpPr>
            <p:cNvPr name="TextBox 12" id="12"/>
            <p:cNvSpPr txBox="true"/>
            <p:nvPr/>
          </p:nvSpPr>
          <p:spPr>
            <a:xfrm>
              <a:off x="0" y="-28575"/>
              <a:ext cx="1673650" cy="1557030"/>
            </a:xfrm>
            <a:prstGeom prst="rect">
              <a:avLst/>
            </a:prstGeom>
          </p:spPr>
          <p:txBody>
            <a:bodyPr anchor="ctr" rtlCol="false" tIns="50800" lIns="50800" bIns="50800" rIns="50800"/>
            <a:lstStyle/>
            <a:p>
              <a:pPr algn="ctr">
                <a:lnSpc>
                  <a:spcPts val="2590"/>
                </a:lnSpc>
              </a:pPr>
            </a:p>
          </p:txBody>
        </p:sp>
      </p:grpSp>
      <p:sp>
        <p:nvSpPr>
          <p:cNvPr name="TextBox 13" id="13"/>
          <p:cNvSpPr txBox="true"/>
          <p:nvPr/>
        </p:nvSpPr>
        <p:spPr>
          <a:xfrm rot="0">
            <a:off x="1206459" y="4216859"/>
            <a:ext cx="4436563" cy="6858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Sensibilité au Nombre de Composantes </a:t>
            </a:r>
          </a:p>
        </p:txBody>
      </p:sp>
      <p:sp>
        <p:nvSpPr>
          <p:cNvPr name="TextBox 14" id="14"/>
          <p:cNvSpPr txBox="true"/>
          <p:nvPr/>
        </p:nvSpPr>
        <p:spPr>
          <a:xfrm rot="0">
            <a:off x="1207307" y="5188781"/>
            <a:ext cx="4436563" cy="2657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GMM nécessite de spécifier le nombre de composantes gaussiennes, ce qui peut être difficile à déterminer, surtout pour des ensembles de données de grande dimension ou lorsque les clusters sont fortement chevauchants. </a:t>
            </a:r>
          </a:p>
        </p:txBody>
      </p:sp>
      <p:sp>
        <p:nvSpPr>
          <p:cNvPr name="TextBox 15" id="15"/>
          <p:cNvSpPr txBox="true"/>
          <p:nvPr/>
        </p:nvSpPr>
        <p:spPr>
          <a:xfrm rot="0">
            <a:off x="6852071" y="4388309"/>
            <a:ext cx="4583858" cy="3429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Temps de Calcul </a:t>
            </a:r>
          </a:p>
        </p:txBody>
      </p:sp>
      <p:sp>
        <p:nvSpPr>
          <p:cNvPr name="TextBox 16" id="16"/>
          <p:cNvSpPr txBox="true"/>
          <p:nvPr/>
        </p:nvSpPr>
        <p:spPr>
          <a:xfrm rot="0">
            <a:off x="6985742" y="5188781"/>
            <a:ext cx="4316516" cy="2657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L'entraînement de GMM peut être intensif en termes de calcul, en particulier pour des ensembles de données de grande taille ou avec un grand nombre de dimensions, car il implique l'estimation de plusieurs paramètres. </a:t>
            </a:r>
          </a:p>
        </p:txBody>
      </p:sp>
      <p:sp>
        <p:nvSpPr>
          <p:cNvPr name="TextBox 17" id="17"/>
          <p:cNvSpPr txBox="true"/>
          <p:nvPr/>
        </p:nvSpPr>
        <p:spPr>
          <a:xfrm rot="0">
            <a:off x="12695960" y="4388309"/>
            <a:ext cx="4297285" cy="342900"/>
          </a:xfrm>
          <a:prstGeom prst="rect">
            <a:avLst/>
          </a:prstGeom>
        </p:spPr>
        <p:txBody>
          <a:bodyPr anchor="t" rtlCol="false" tIns="0" lIns="0" bIns="0" rIns="0">
            <a:spAutoFit/>
          </a:bodyPr>
          <a:lstStyle/>
          <a:p>
            <a:pPr algn="ctr" marL="0" indent="0" lvl="0">
              <a:lnSpc>
                <a:spcPts val="2752"/>
              </a:lnSpc>
              <a:spcBef>
                <a:spcPct val="0"/>
              </a:spcBef>
            </a:pPr>
            <a:r>
              <a:rPr lang="en-US" sz="2293">
                <a:solidFill>
                  <a:srgbClr val="000000"/>
                </a:solidFill>
                <a:latin typeface="Canva Sans Bold"/>
              </a:rPr>
              <a:t>Initialisation Sensible </a:t>
            </a:r>
          </a:p>
        </p:txBody>
      </p:sp>
      <p:sp>
        <p:nvSpPr>
          <p:cNvPr name="TextBox 18" id="18"/>
          <p:cNvSpPr txBox="true"/>
          <p:nvPr/>
        </p:nvSpPr>
        <p:spPr>
          <a:xfrm rot="0">
            <a:off x="12610235" y="5188781"/>
            <a:ext cx="4468735" cy="2276475"/>
          </a:xfrm>
          <a:prstGeom prst="rect">
            <a:avLst/>
          </a:prstGeom>
        </p:spPr>
        <p:txBody>
          <a:bodyPr anchor="t" rtlCol="false" tIns="0" lIns="0" bIns="0" rIns="0">
            <a:spAutoFit/>
          </a:bodyPr>
          <a:lstStyle/>
          <a:p>
            <a:pPr algn="ctr">
              <a:lnSpc>
                <a:spcPts val="3000"/>
              </a:lnSpc>
            </a:pPr>
            <a:r>
              <a:rPr lang="en-US" sz="2000" spc="-50">
                <a:solidFill>
                  <a:srgbClr val="000000"/>
                </a:solidFill>
                <a:latin typeface="Canva Sans"/>
              </a:rPr>
              <a:t>Les performances de GMM dépendent de l'initialisation des paramètres du modèle, et une mauvaise initialisation peut entraîner des résultats sous-optimaux ou des problèmes de convergence.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37205" y="5859884"/>
            <a:ext cx="4113110" cy="2696527"/>
            <a:chOff x="0" y="0"/>
            <a:chExt cx="1500474" cy="983700"/>
          </a:xfrm>
        </p:grpSpPr>
        <p:sp>
          <p:nvSpPr>
            <p:cNvPr name="Freeform 4" id="4"/>
            <p:cNvSpPr/>
            <p:nvPr/>
          </p:nvSpPr>
          <p:spPr>
            <a:xfrm flipH="false" flipV="false" rot="0">
              <a:off x="0" y="0"/>
              <a:ext cx="1500474" cy="983701"/>
            </a:xfrm>
            <a:custGeom>
              <a:avLst/>
              <a:gdLst/>
              <a:ahLst/>
              <a:cxnLst/>
              <a:rect r="r" b="b" t="t" l="l"/>
              <a:pathLst>
                <a:path h="983701" w="1500474">
                  <a:moveTo>
                    <a:pt x="1376013" y="983700"/>
                  </a:moveTo>
                  <a:lnTo>
                    <a:pt x="124460" y="983700"/>
                  </a:lnTo>
                  <a:cubicBezTo>
                    <a:pt x="55880" y="983700"/>
                    <a:pt x="0" y="927820"/>
                    <a:pt x="0" y="859240"/>
                  </a:cubicBezTo>
                  <a:lnTo>
                    <a:pt x="0" y="124460"/>
                  </a:lnTo>
                  <a:cubicBezTo>
                    <a:pt x="0" y="55880"/>
                    <a:pt x="55880" y="0"/>
                    <a:pt x="124460" y="0"/>
                  </a:cubicBezTo>
                  <a:lnTo>
                    <a:pt x="1376014" y="0"/>
                  </a:lnTo>
                  <a:cubicBezTo>
                    <a:pt x="1444594" y="0"/>
                    <a:pt x="1500474" y="55880"/>
                    <a:pt x="1500474" y="124460"/>
                  </a:cubicBezTo>
                  <a:lnTo>
                    <a:pt x="1500474" y="859241"/>
                  </a:lnTo>
                  <a:cubicBezTo>
                    <a:pt x="1500474" y="927820"/>
                    <a:pt x="1444594" y="983701"/>
                    <a:pt x="1376014" y="983701"/>
                  </a:cubicBezTo>
                  <a:close/>
                </a:path>
              </a:pathLst>
            </a:custGeom>
            <a:solidFill>
              <a:srgbClr val="263F6B"/>
            </a:solidFill>
          </p:spPr>
        </p:sp>
      </p:grpSp>
      <p:grpSp>
        <p:nvGrpSpPr>
          <p:cNvPr name="Group 5" id="5"/>
          <p:cNvGrpSpPr/>
          <p:nvPr/>
        </p:nvGrpSpPr>
        <p:grpSpPr>
          <a:xfrm rot="0">
            <a:off x="7087445" y="5859884"/>
            <a:ext cx="4113110" cy="2696527"/>
            <a:chOff x="0" y="0"/>
            <a:chExt cx="1500474" cy="983700"/>
          </a:xfrm>
        </p:grpSpPr>
        <p:sp>
          <p:nvSpPr>
            <p:cNvPr name="Freeform 6" id="6"/>
            <p:cNvSpPr/>
            <p:nvPr/>
          </p:nvSpPr>
          <p:spPr>
            <a:xfrm flipH="false" flipV="false" rot="0">
              <a:off x="0" y="0"/>
              <a:ext cx="1500474" cy="983701"/>
            </a:xfrm>
            <a:custGeom>
              <a:avLst/>
              <a:gdLst/>
              <a:ahLst/>
              <a:cxnLst/>
              <a:rect r="r" b="b" t="t" l="l"/>
              <a:pathLst>
                <a:path h="983701" w="1500474">
                  <a:moveTo>
                    <a:pt x="1376013" y="983700"/>
                  </a:moveTo>
                  <a:lnTo>
                    <a:pt x="124460" y="983700"/>
                  </a:lnTo>
                  <a:cubicBezTo>
                    <a:pt x="55880" y="983700"/>
                    <a:pt x="0" y="927820"/>
                    <a:pt x="0" y="859240"/>
                  </a:cubicBezTo>
                  <a:lnTo>
                    <a:pt x="0" y="124460"/>
                  </a:lnTo>
                  <a:cubicBezTo>
                    <a:pt x="0" y="55880"/>
                    <a:pt x="55880" y="0"/>
                    <a:pt x="124460" y="0"/>
                  </a:cubicBezTo>
                  <a:lnTo>
                    <a:pt x="1376014" y="0"/>
                  </a:lnTo>
                  <a:cubicBezTo>
                    <a:pt x="1444594" y="0"/>
                    <a:pt x="1500474" y="55880"/>
                    <a:pt x="1500474" y="124460"/>
                  </a:cubicBezTo>
                  <a:lnTo>
                    <a:pt x="1500474" y="859241"/>
                  </a:lnTo>
                  <a:cubicBezTo>
                    <a:pt x="1500474" y="927820"/>
                    <a:pt x="1444594" y="983701"/>
                    <a:pt x="1376014" y="983701"/>
                  </a:cubicBezTo>
                  <a:close/>
                </a:path>
              </a:pathLst>
            </a:custGeom>
            <a:solidFill>
              <a:srgbClr val="263F6B"/>
            </a:solidFill>
          </p:spPr>
        </p:sp>
      </p:grpSp>
      <p:grpSp>
        <p:nvGrpSpPr>
          <p:cNvPr name="Group 7" id="7"/>
          <p:cNvGrpSpPr/>
          <p:nvPr/>
        </p:nvGrpSpPr>
        <p:grpSpPr>
          <a:xfrm rot="0">
            <a:off x="13146190" y="5859884"/>
            <a:ext cx="4113110" cy="2696527"/>
            <a:chOff x="0" y="0"/>
            <a:chExt cx="1500474" cy="983700"/>
          </a:xfrm>
        </p:grpSpPr>
        <p:sp>
          <p:nvSpPr>
            <p:cNvPr name="Freeform 8" id="8"/>
            <p:cNvSpPr/>
            <p:nvPr/>
          </p:nvSpPr>
          <p:spPr>
            <a:xfrm flipH="false" flipV="false" rot="0">
              <a:off x="0" y="0"/>
              <a:ext cx="1500474" cy="983701"/>
            </a:xfrm>
            <a:custGeom>
              <a:avLst/>
              <a:gdLst/>
              <a:ahLst/>
              <a:cxnLst/>
              <a:rect r="r" b="b" t="t" l="l"/>
              <a:pathLst>
                <a:path h="983701" w="1500474">
                  <a:moveTo>
                    <a:pt x="1376013" y="983700"/>
                  </a:moveTo>
                  <a:lnTo>
                    <a:pt x="124460" y="983700"/>
                  </a:lnTo>
                  <a:cubicBezTo>
                    <a:pt x="55880" y="983700"/>
                    <a:pt x="0" y="927820"/>
                    <a:pt x="0" y="859240"/>
                  </a:cubicBezTo>
                  <a:lnTo>
                    <a:pt x="0" y="124460"/>
                  </a:lnTo>
                  <a:cubicBezTo>
                    <a:pt x="0" y="55880"/>
                    <a:pt x="55880" y="0"/>
                    <a:pt x="124460" y="0"/>
                  </a:cubicBezTo>
                  <a:lnTo>
                    <a:pt x="1376014" y="0"/>
                  </a:lnTo>
                  <a:cubicBezTo>
                    <a:pt x="1444594" y="0"/>
                    <a:pt x="1500474" y="55880"/>
                    <a:pt x="1500474" y="124460"/>
                  </a:cubicBezTo>
                  <a:lnTo>
                    <a:pt x="1500474" y="859241"/>
                  </a:lnTo>
                  <a:cubicBezTo>
                    <a:pt x="1500474" y="927820"/>
                    <a:pt x="1444594" y="983701"/>
                    <a:pt x="1376014" y="983701"/>
                  </a:cubicBezTo>
                  <a:close/>
                </a:path>
              </a:pathLst>
            </a:custGeom>
            <a:solidFill>
              <a:srgbClr val="263F6B"/>
            </a:solidFill>
          </p:spPr>
        </p:sp>
      </p:grpSp>
      <p:grpSp>
        <p:nvGrpSpPr>
          <p:cNvPr name="Group 9" id="9"/>
          <p:cNvGrpSpPr>
            <a:grpSpLocks noChangeAspect="true"/>
          </p:cNvGrpSpPr>
          <p:nvPr/>
        </p:nvGrpSpPr>
        <p:grpSpPr>
          <a:xfrm rot="0">
            <a:off x="1631325" y="3702217"/>
            <a:ext cx="2924869" cy="2924869"/>
            <a:chOff x="0" y="0"/>
            <a:chExt cx="6350000" cy="6350000"/>
          </a:xfrm>
        </p:grpSpPr>
        <p:sp>
          <p:nvSpPr>
            <p:cNvPr name="Freeform 10" id="1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57327" r="0" b="-8189"/>
              </a:stretch>
            </a:blipFill>
          </p:spPr>
        </p:sp>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2" id="12"/>
          <p:cNvGrpSpPr>
            <a:grpSpLocks noChangeAspect="true"/>
          </p:cNvGrpSpPr>
          <p:nvPr/>
        </p:nvGrpSpPr>
        <p:grpSpPr>
          <a:xfrm rot="0">
            <a:off x="7681565" y="3621270"/>
            <a:ext cx="2924869" cy="2924869"/>
            <a:chOff x="0" y="0"/>
            <a:chExt cx="6350000" cy="6350000"/>
          </a:xfrm>
        </p:grpSpPr>
        <p:sp>
          <p:nvSpPr>
            <p:cNvPr name="Freeform 13" id="1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8715" t="0" r="-8715" b="0"/>
              </a:stretch>
            </a:blipFill>
          </p:spPr>
        </p:sp>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5" id="15"/>
          <p:cNvGrpSpPr>
            <a:grpSpLocks noChangeAspect="true"/>
          </p:cNvGrpSpPr>
          <p:nvPr/>
        </p:nvGrpSpPr>
        <p:grpSpPr>
          <a:xfrm rot="0">
            <a:off x="13740310" y="3621270"/>
            <a:ext cx="2924869" cy="2924869"/>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15021" r="0"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AutoShape 18" id="18"/>
          <p:cNvSpPr/>
          <p:nvPr/>
        </p:nvSpPr>
        <p:spPr>
          <a:xfrm>
            <a:off x="4556195" y="4780376"/>
            <a:ext cx="3125371" cy="303328"/>
          </a:xfrm>
          <a:prstGeom prst="line">
            <a:avLst/>
          </a:prstGeom>
          <a:ln cap="rnd" w="47625">
            <a:solidFill>
              <a:srgbClr val="263F6B"/>
            </a:solidFill>
            <a:prstDash val="solid"/>
            <a:headEnd type="oval" len="lg" w="lg"/>
            <a:tailEnd type="oval" len="lg" w="lg"/>
          </a:ln>
        </p:spPr>
      </p:sp>
      <p:sp>
        <p:nvSpPr>
          <p:cNvPr name="AutoShape 19" id="19"/>
          <p:cNvSpPr/>
          <p:nvPr/>
        </p:nvSpPr>
        <p:spPr>
          <a:xfrm flipV="true">
            <a:off x="10623053" y="4789939"/>
            <a:ext cx="2523138" cy="336506"/>
          </a:xfrm>
          <a:prstGeom prst="line">
            <a:avLst/>
          </a:prstGeom>
          <a:ln cap="rnd" w="47625">
            <a:solidFill>
              <a:srgbClr val="263F6B"/>
            </a:solidFill>
            <a:prstDash val="solid"/>
            <a:headEnd type="oval" len="lg" w="lg"/>
            <a:tailEnd type="oval" len="lg" w="lg"/>
          </a:ln>
        </p:spPr>
      </p:sp>
      <p:sp>
        <p:nvSpPr>
          <p:cNvPr name="AutoShape 20" id="20"/>
          <p:cNvSpPr/>
          <p:nvPr/>
        </p:nvSpPr>
        <p:spPr>
          <a:xfrm rot="-2700000">
            <a:off x="15641497" y="9043300"/>
            <a:ext cx="5293007" cy="2487400"/>
          </a:xfrm>
          <a:prstGeom prst="rect">
            <a:avLst/>
          </a:prstGeom>
          <a:solidFill>
            <a:srgbClr val="213559"/>
          </a:solidFill>
        </p:spPr>
      </p:sp>
      <p:sp>
        <p:nvSpPr>
          <p:cNvPr name="AutoShape 21" id="21"/>
          <p:cNvSpPr/>
          <p:nvPr/>
        </p:nvSpPr>
        <p:spPr>
          <a:xfrm rot="-2700000">
            <a:off x="-2646503" y="-1243700"/>
            <a:ext cx="5293007" cy="2487400"/>
          </a:xfrm>
          <a:prstGeom prst="rect">
            <a:avLst/>
          </a:prstGeom>
          <a:solidFill>
            <a:srgbClr val="213559"/>
          </a:solidFill>
        </p:spPr>
      </p:sp>
      <p:sp>
        <p:nvSpPr>
          <p:cNvPr name="TextBox 22" id="22"/>
          <p:cNvSpPr txBox="true"/>
          <p:nvPr/>
        </p:nvSpPr>
        <p:spPr>
          <a:xfrm rot="0">
            <a:off x="1037205" y="6608037"/>
            <a:ext cx="4113110" cy="3530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Ultra-Bold"/>
              </a:rPr>
              <a:t>Abdelmajid BENJELLOUN </a:t>
            </a:r>
          </a:p>
        </p:txBody>
      </p:sp>
      <p:sp>
        <p:nvSpPr>
          <p:cNvPr name="TextBox 23" id="23"/>
          <p:cNvSpPr txBox="true"/>
          <p:nvPr/>
        </p:nvSpPr>
        <p:spPr>
          <a:xfrm rot="0">
            <a:off x="7087445" y="6608037"/>
            <a:ext cx="4113110" cy="3530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Ultra-Bold"/>
              </a:rPr>
              <a:t>PR. El Mokhtar EN-NAIMI</a:t>
            </a:r>
          </a:p>
        </p:txBody>
      </p:sp>
      <p:sp>
        <p:nvSpPr>
          <p:cNvPr name="TextBox 24" id="24"/>
          <p:cNvSpPr txBox="true"/>
          <p:nvPr/>
        </p:nvSpPr>
        <p:spPr>
          <a:xfrm rot="0">
            <a:off x="13146190" y="6608037"/>
            <a:ext cx="4113110" cy="361315"/>
          </a:xfrm>
          <a:prstGeom prst="rect">
            <a:avLst/>
          </a:prstGeom>
        </p:spPr>
        <p:txBody>
          <a:bodyPr anchor="t" rtlCol="false" tIns="0" lIns="0" bIns="0" rIns="0">
            <a:spAutoFit/>
          </a:bodyPr>
          <a:lstStyle/>
          <a:p>
            <a:pPr algn="ctr">
              <a:lnSpc>
                <a:spcPts val="2990"/>
              </a:lnSpc>
            </a:pPr>
            <a:r>
              <a:rPr lang="en-US" sz="2300" spc="46">
                <a:solidFill>
                  <a:srgbClr val="FFFFFF"/>
                </a:solidFill>
                <a:latin typeface="Montserrat Ultra-Bold"/>
              </a:rPr>
              <a:t>Marouan DAGHMOUMI</a:t>
            </a:r>
          </a:p>
        </p:txBody>
      </p:sp>
      <p:sp>
        <p:nvSpPr>
          <p:cNvPr name="TextBox 25" id="25"/>
          <p:cNvSpPr txBox="true"/>
          <p:nvPr/>
        </p:nvSpPr>
        <p:spPr>
          <a:xfrm rot="0">
            <a:off x="1028700" y="1243598"/>
            <a:ext cx="6042127" cy="1507191"/>
          </a:xfrm>
          <a:prstGeom prst="rect">
            <a:avLst/>
          </a:prstGeom>
        </p:spPr>
        <p:txBody>
          <a:bodyPr anchor="t" rtlCol="false" tIns="0" lIns="0" bIns="0" rIns="0">
            <a:spAutoFit/>
          </a:bodyPr>
          <a:lstStyle/>
          <a:p>
            <a:pPr>
              <a:lnSpc>
                <a:spcPts val="5761"/>
              </a:lnSpc>
            </a:pPr>
            <a:r>
              <a:rPr lang="en-US" sz="5879" spc="-346">
                <a:solidFill>
                  <a:srgbClr val="263F6B"/>
                </a:solidFill>
                <a:latin typeface="Montserrat Ultra-Bold Italics"/>
              </a:rPr>
              <a:t>TRAVAIL COLLABORATIF</a:t>
            </a:r>
          </a:p>
        </p:txBody>
      </p:sp>
      <p:sp>
        <p:nvSpPr>
          <p:cNvPr name="TextBox 26" id="26"/>
          <p:cNvSpPr txBox="true"/>
          <p:nvPr/>
        </p:nvSpPr>
        <p:spPr>
          <a:xfrm rot="0">
            <a:off x="1037205" y="7183151"/>
            <a:ext cx="4113110" cy="10769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a:rPr>
              <a:t>Etudiant en master intelligence artificiel et science de données</a:t>
            </a:r>
          </a:p>
        </p:txBody>
      </p:sp>
      <p:sp>
        <p:nvSpPr>
          <p:cNvPr name="TextBox 27" id="27"/>
          <p:cNvSpPr txBox="true"/>
          <p:nvPr/>
        </p:nvSpPr>
        <p:spPr>
          <a:xfrm rot="0">
            <a:off x="13134130" y="7189098"/>
            <a:ext cx="4113110" cy="107696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a:rPr>
              <a:t>Etudiant en master intelligence artificiel et science de données</a:t>
            </a:r>
          </a:p>
        </p:txBody>
      </p:sp>
      <p:sp>
        <p:nvSpPr>
          <p:cNvPr name="TextBox 28" id="28"/>
          <p:cNvSpPr txBox="true"/>
          <p:nvPr/>
        </p:nvSpPr>
        <p:spPr>
          <a:xfrm rot="0">
            <a:off x="7070827" y="7018247"/>
            <a:ext cx="4113110" cy="1438910"/>
          </a:xfrm>
          <a:prstGeom prst="rect">
            <a:avLst/>
          </a:prstGeom>
        </p:spPr>
        <p:txBody>
          <a:bodyPr anchor="t" rtlCol="false" tIns="0" lIns="0" bIns="0" rIns="0">
            <a:spAutoFit/>
          </a:bodyPr>
          <a:lstStyle/>
          <a:p>
            <a:pPr algn="ctr">
              <a:lnSpc>
                <a:spcPts val="2860"/>
              </a:lnSpc>
            </a:pPr>
            <a:r>
              <a:rPr lang="en-US" sz="2200" spc="44">
                <a:solidFill>
                  <a:srgbClr val="FFFFFF"/>
                </a:solidFill>
                <a:latin typeface="Montserrat"/>
              </a:rPr>
              <a:t>Professeur de Sciences Informatiques à la Faculté des Sciences et Techniques de Tanger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206529" y="4604968"/>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647085"/>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879133"/>
            <a:ext cx="15949205" cy="5127939"/>
          </a:xfrm>
          <a:prstGeom prst="rect">
            <a:avLst/>
          </a:prstGeom>
        </p:spPr>
        <p:txBody>
          <a:bodyPr anchor="t" rtlCol="false" tIns="0" lIns="0" bIns="0" rIns="0">
            <a:spAutoFit/>
          </a:bodyPr>
          <a:lstStyle/>
          <a:p>
            <a:pPr>
              <a:lnSpc>
                <a:spcPts val="13150"/>
              </a:lnSpc>
            </a:pPr>
            <a:r>
              <a:rPr lang="en-US" sz="14294" spc="-843">
                <a:solidFill>
                  <a:srgbClr val="FFFFFF"/>
                </a:solidFill>
                <a:latin typeface="Montserrat Ultra-Bold"/>
              </a:rPr>
              <a:t>MERCI  POUR VOTRE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2634269"/>
            <a:ext cx="16230600" cy="7243762"/>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0" t="0" r="-19214" b="0"/>
              </a:stretch>
            </a:blipFill>
          </p:spPr>
        </p:sp>
      </p:gr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388591"/>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TABLE DES MATIÈRES </a:t>
            </a:r>
          </a:p>
        </p:txBody>
      </p:sp>
      <p:sp>
        <p:nvSpPr>
          <p:cNvPr name="TextBox 9" id="9"/>
          <p:cNvSpPr txBox="true"/>
          <p:nvPr/>
        </p:nvSpPr>
        <p:spPr>
          <a:xfrm rot="0">
            <a:off x="1456122" y="2727138"/>
            <a:ext cx="8868040" cy="6118491"/>
          </a:xfrm>
          <a:prstGeom prst="rect">
            <a:avLst/>
          </a:prstGeom>
        </p:spPr>
        <p:txBody>
          <a:bodyPr anchor="t" rtlCol="false" tIns="0" lIns="0" bIns="0" rIns="0">
            <a:spAutoFit/>
          </a:bodyPr>
          <a:lstStyle/>
          <a:p>
            <a:pPr marL="426229" indent="-213114" lvl="1">
              <a:lnSpc>
                <a:spcPts val="4441"/>
              </a:lnSpc>
              <a:buFont typeface="Arial"/>
              <a:buChar char="•"/>
            </a:pPr>
            <a:r>
              <a:rPr lang="en-US" sz="1974" spc="39">
                <a:solidFill>
                  <a:srgbClr val="FFFFFF"/>
                </a:solidFill>
                <a:latin typeface="Montserrat Bold"/>
              </a:rPr>
              <a:t>MACHINE LEARNING</a:t>
            </a:r>
          </a:p>
          <a:p>
            <a:pPr marL="426229" indent="-213114" lvl="1">
              <a:lnSpc>
                <a:spcPts val="4441"/>
              </a:lnSpc>
              <a:buFont typeface="Arial"/>
              <a:buChar char="•"/>
            </a:pPr>
            <a:r>
              <a:rPr lang="en-US" sz="1974" spc="39">
                <a:solidFill>
                  <a:srgbClr val="FFFFFF"/>
                </a:solidFill>
                <a:latin typeface="Montserrat Bold"/>
              </a:rPr>
              <a:t>ANALYSE EN COMPOSANTES PRINCIPALES (PCA) :</a:t>
            </a:r>
          </a:p>
          <a:p>
            <a:pPr algn="just">
              <a:lnSpc>
                <a:spcPts val="4441"/>
              </a:lnSpc>
            </a:pPr>
          </a:p>
          <a:p>
            <a:pPr algn="just">
              <a:lnSpc>
                <a:spcPts val="4441"/>
              </a:lnSpc>
            </a:pPr>
          </a:p>
          <a:p>
            <a:pPr algn="just">
              <a:lnSpc>
                <a:spcPts val="4441"/>
              </a:lnSpc>
            </a:pPr>
          </a:p>
          <a:p>
            <a:pPr marL="426229" indent="-213114" lvl="1">
              <a:lnSpc>
                <a:spcPts val="4441"/>
              </a:lnSpc>
              <a:buFont typeface="Arial"/>
              <a:buChar char="•"/>
            </a:pPr>
            <a:r>
              <a:rPr lang="en-US" sz="1974" spc="39">
                <a:solidFill>
                  <a:srgbClr val="FFFFFF"/>
                </a:solidFill>
                <a:latin typeface="Montserrat Bold"/>
              </a:rPr>
              <a:t>K- Nearest Neighbors (KNN) :</a:t>
            </a:r>
          </a:p>
          <a:p>
            <a:pPr>
              <a:lnSpc>
                <a:spcPts val="4441"/>
              </a:lnSpc>
            </a:pPr>
          </a:p>
          <a:p>
            <a:pPr>
              <a:lnSpc>
                <a:spcPts val="4441"/>
              </a:lnSpc>
            </a:pPr>
          </a:p>
          <a:p>
            <a:pPr>
              <a:lnSpc>
                <a:spcPts val="4441"/>
              </a:lnSpc>
            </a:pPr>
          </a:p>
          <a:p>
            <a:pPr marL="426229" indent="-213114" lvl="1">
              <a:lnSpc>
                <a:spcPts val="4441"/>
              </a:lnSpc>
              <a:buFont typeface="Arial"/>
              <a:buChar char="•"/>
            </a:pPr>
            <a:r>
              <a:rPr lang="en-US" sz="1974" spc="39">
                <a:solidFill>
                  <a:srgbClr val="FFFFFF"/>
                </a:solidFill>
                <a:latin typeface="Montserrat Bold"/>
              </a:rPr>
              <a:t>Gaussian Mixture (GMM) </a:t>
            </a:r>
            <a:r>
              <a:rPr lang="en-US" sz="1974" spc="39">
                <a:solidFill>
                  <a:srgbClr val="FFFFFF"/>
                </a:solidFill>
                <a:latin typeface="Montserrat Bold"/>
              </a:rPr>
              <a:t>) :</a:t>
            </a:r>
          </a:p>
          <a:p>
            <a:pPr>
              <a:lnSpc>
                <a:spcPts val="4441"/>
              </a:lnSpc>
            </a:pPr>
            <a:r>
              <a:rPr lang="en-US" sz="1974" spc="39">
                <a:solidFill>
                  <a:srgbClr val="FFFFFF"/>
                </a:solidFill>
                <a:latin typeface="Montserrat"/>
              </a:rPr>
              <a:t> </a:t>
            </a:r>
          </a:p>
        </p:txBody>
      </p:sp>
      <p:sp>
        <p:nvSpPr>
          <p:cNvPr name="TextBox 10" id="10"/>
          <p:cNvSpPr txBox="true"/>
          <p:nvPr/>
        </p:nvSpPr>
        <p:spPr>
          <a:xfrm rot="0">
            <a:off x="2060537" y="3868828"/>
            <a:ext cx="5790084" cy="1425878"/>
          </a:xfrm>
          <a:prstGeom prst="rect">
            <a:avLst/>
          </a:prstGeom>
        </p:spPr>
        <p:txBody>
          <a:bodyPr anchor="t" rtlCol="false" tIns="0" lIns="0" bIns="0" rIns="0">
            <a:spAutoFit/>
          </a:bodyPr>
          <a:lstStyle/>
          <a:p>
            <a:pPr marL="362625" indent="-181312" lvl="1">
              <a:lnSpc>
                <a:spcPts val="2788"/>
              </a:lnSpc>
              <a:buAutoNum type="arabicPeriod" startAt="1"/>
            </a:pPr>
            <a:r>
              <a:rPr lang="en-US" sz="1679">
                <a:solidFill>
                  <a:srgbClr val="FFFFFF"/>
                </a:solidFill>
                <a:latin typeface="Times New Roman"/>
              </a:rPr>
              <a:t>DÉFINITION </a:t>
            </a:r>
          </a:p>
          <a:p>
            <a:pPr marL="362625" indent="-181312" lvl="1">
              <a:lnSpc>
                <a:spcPts val="2788"/>
              </a:lnSpc>
              <a:buAutoNum type="arabicPeriod" startAt="1"/>
            </a:pPr>
            <a:r>
              <a:rPr lang="en-US" sz="1679">
                <a:solidFill>
                  <a:srgbClr val="FFFFFF"/>
                </a:solidFill>
                <a:latin typeface="Times New Roman"/>
              </a:rPr>
              <a:t> Les étapes de l'Analyse en Composantes Principales (PCA) </a:t>
            </a:r>
          </a:p>
          <a:p>
            <a:pPr marL="362625" indent="-181312" lvl="1">
              <a:lnSpc>
                <a:spcPts val="2788"/>
              </a:lnSpc>
              <a:buAutoNum type="arabicPeriod" startAt="1"/>
            </a:pPr>
            <a:r>
              <a:rPr lang="en-US" sz="1679">
                <a:solidFill>
                  <a:srgbClr val="FFFFFF"/>
                </a:solidFill>
                <a:latin typeface="Times New Roman"/>
              </a:rPr>
              <a:t>Caractéristiques de PCA </a:t>
            </a:r>
          </a:p>
          <a:p>
            <a:pPr marL="362625" indent="-181312" lvl="1">
              <a:lnSpc>
                <a:spcPts val="2788"/>
              </a:lnSpc>
              <a:buAutoNum type="arabicPeriod" startAt="1"/>
            </a:pPr>
            <a:r>
              <a:rPr lang="en-US" sz="1679">
                <a:solidFill>
                  <a:srgbClr val="FFFFFF"/>
                </a:solidFill>
                <a:latin typeface="Times New Roman"/>
              </a:rPr>
              <a:t>Avantages et Inconvénients de PCA </a:t>
            </a:r>
          </a:p>
        </p:txBody>
      </p:sp>
      <p:sp>
        <p:nvSpPr>
          <p:cNvPr name="TextBox 11" id="11"/>
          <p:cNvSpPr txBox="true"/>
          <p:nvPr/>
        </p:nvSpPr>
        <p:spPr>
          <a:xfrm rot="0">
            <a:off x="2060537" y="6141850"/>
            <a:ext cx="4419005" cy="1778303"/>
          </a:xfrm>
          <a:prstGeom prst="rect">
            <a:avLst/>
          </a:prstGeom>
        </p:spPr>
        <p:txBody>
          <a:bodyPr anchor="t" rtlCol="false" tIns="0" lIns="0" bIns="0" rIns="0">
            <a:spAutoFit/>
          </a:bodyPr>
          <a:lstStyle/>
          <a:p>
            <a:pPr marL="362625" indent="-181312" lvl="1">
              <a:lnSpc>
                <a:spcPts val="2788"/>
              </a:lnSpc>
              <a:buAutoNum type="arabicPeriod" startAt="1"/>
            </a:pPr>
            <a:r>
              <a:rPr lang="en-US" sz="1679">
                <a:solidFill>
                  <a:srgbClr val="FFFFFF"/>
                </a:solidFill>
                <a:latin typeface="Times New Roman"/>
              </a:rPr>
              <a:t>DÉFINITION</a:t>
            </a:r>
            <a:r>
              <a:rPr lang="en-US" sz="1679">
                <a:solidFill>
                  <a:srgbClr val="FFFFFF"/>
                </a:solidFill>
                <a:latin typeface="Times New Roman"/>
              </a:rPr>
              <a:t> </a:t>
            </a:r>
          </a:p>
          <a:p>
            <a:pPr marL="362625" indent="-181312" lvl="1">
              <a:lnSpc>
                <a:spcPts val="2788"/>
              </a:lnSpc>
              <a:buAutoNum type="arabicPeriod" startAt="1"/>
            </a:pPr>
            <a:r>
              <a:rPr lang="en-US" sz="1679">
                <a:solidFill>
                  <a:srgbClr val="FFFFFF"/>
                </a:solidFill>
                <a:latin typeface="Times New Roman"/>
              </a:rPr>
              <a:t> Les Étapes de k plus proches voisins (KNN)</a:t>
            </a:r>
          </a:p>
          <a:p>
            <a:pPr marL="362625" indent="-181312" lvl="1">
              <a:lnSpc>
                <a:spcPts val="2788"/>
              </a:lnSpc>
              <a:buAutoNum type="arabicPeriod" startAt="1"/>
            </a:pPr>
            <a:r>
              <a:rPr lang="en-US" sz="1679">
                <a:solidFill>
                  <a:srgbClr val="FFFFFF"/>
                </a:solidFill>
                <a:latin typeface="Times New Roman"/>
              </a:rPr>
              <a:t>Caractéristiques de KNN </a:t>
            </a:r>
          </a:p>
          <a:p>
            <a:pPr marL="362625" indent="-181312" lvl="1">
              <a:lnSpc>
                <a:spcPts val="2788"/>
              </a:lnSpc>
              <a:buAutoNum type="arabicPeriod" startAt="1"/>
            </a:pPr>
            <a:r>
              <a:rPr lang="en-US" sz="1679">
                <a:solidFill>
                  <a:srgbClr val="FFFFFF"/>
                </a:solidFill>
                <a:latin typeface="Times New Roman"/>
              </a:rPr>
              <a:t>Avantages et Inconvénients de KNN </a:t>
            </a:r>
          </a:p>
          <a:p>
            <a:pPr>
              <a:lnSpc>
                <a:spcPts val="2788"/>
              </a:lnSpc>
            </a:pPr>
          </a:p>
        </p:txBody>
      </p:sp>
      <p:sp>
        <p:nvSpPr>
          <p:cNvPr name="TextBox 12" id="12"/>
          <p:cNvSpPr txBox="true"/>
          <p:nvPr/>
        </p:nvSpPr>
        <p:spPr>
          <a:xfrm rot="0">
            <a:off x="2079998" y="8311998"/>
            <a:ext cx="3832771" cy="1778303"/>
          </a:xfrm>
          <a:prstGeom prst="rect">
            <a:avLst/>
          </a:prstGeom>
        </p:spPr>
        <p:txBody>
          <a:bodyPr anchor="t" rtlCol="false" tIns="0" lIns="0" bIns="0" rIns="0">
            <a:spAutoFit/>
          </a:bodyPr>
          <a:lstStyle/>
          <a:p>
            <a:pPr marL="362625" indent="-181312" lvl="1">
              <a:lnSpc>
                <a:spcPts val="2788"/>
              </a:lnSpc>
              <a:buAutoNum type="arabicPeriod" startAt="1"/>
            </a:pPr>
            <a:r>
              <a:rPr lang="en-US" sz="1679">
                <a:solidFill>
                  <a:srgbClr val="FFFFFF"/>
                </a:solidFill>
                <a:latin typeface="Times New Roman"/>
              </a:rPr>
              <a:t>DÉFINITION</a:t>
            </a:r>
            <a:r>
              <a:rPr lang="en-US" sz="1679">
                <a:solidFill>
                  <a:srgbClr val="FFFFFF"/>
                </a:solidFill>
                <a:latin typeface="Times New Roman"/>
              </a:rPr>
              <a:t> </a:t>
            </a:r>
          </a:p>
          <a:p>
            <a:pPr marL="362625" indent="-181312" lvl="1">
              <a:lnSpc>
                <a:spcPts val="2788"/>
              </a:lnSpc>
              <a:buAutoNum type="arabicPeriod" startAt="1"/>
            </a:pPr>
            <a:r>
              <a:rPr lang="en-US" sz="1679">
                <a:solidFill>
                  <a:srgbClr val="FFFFFF"/>
                </a:solidFill>
                <a:latin typeface="Times New Roman"/>
              </a:rPr>
              <a:t> Étapes de Gaussian Mixture (GMM) </a:t>
            </a:r>
          </a:p>
          <a:p>
            <a:pPr marL="362625" indent="-181312" lvl="1">
              <a:lnSpc>
                <a:spcPts val="2788"/>
              </a:lnSpc>
              <a:buAutoNum type="arabicPeriod" startAt="1"/>
            </a:pPr>
            <a:r>
              <a:rPr lang="en-US" sz="1679">
                <a:solidFill>
                  <a:srgbClr val="FFFFFF"/>
                </a:solidFill>
                <a:latin typeface="Times New Roman"/>
              </a:rPr>
              <a:t>Caractéristiques de GMM </a:t>
            </a:r>
          </a:p>
          <a:p>
            <a:pPr marL="362625" indent="-181312" lvl="1">
              <a:lnSpc>
                <a:spcPts val="2788"/>
              </a:lnSpc>
              <a:buAutoNum type="arabicPeriod" startAt="1"/>
            </a:pPr>
            <a:r>
              <a:rPr lang="en-US" sz="1679">
                <a:solidFill>
                  <a:srgbClr val="FFFFFF"/>
                </a:solidFill>
                <a:latin typeface="Times New Roman"/>
              </a:rPr>
              <a:t>Avantages et Inconvénients de GMM</a:t>
            </a:r>
          </a:p>
          <a:p>
            <a:pPr>
              <a:lnSpc>
                <a:spcPts val="278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297214" y="-726996"/>
            <a:ext cx="11740992" cy="11740992"/>
          </a:xfrm>
          <a:custGeom>
            <a:avLst/>
            <a:gdLst/>
            <a:ahLst/>
            <a:cxnLst/>
            <a:rect r="r" b="b" t="t" l="l"/>
            <a:pathLst>
              <a:path h="11740992" w="11740992">
                <a:moveTo>
                  <a:pt x="0" y="0"/>
                </a:moveTo>
                <a:lnTo>
                  <a:pt x="11740992" y="0"/>
                </a:lnTo>
                <a:lnTo>
                  <a:pt x="11740992" y="11740992"/>
                </a:lnTo>
                <a:lnTo>
                  <a:pt x="0" y="11740992"/>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615601"/>
            <a:ext cx="16230600" cy="9055797"/>
          </a:xfrm>
          <a:prstGeom prst="rect">
            <a:avLst/>
          </a:prstGeom>
          <a:solidFill>
            <a:srgbClr val="213559"/>
          </a:solidFill>
        </p:spPr>
      </p:sp>
      <p:grpSp>
        <p:nvGrpSpPr>
          <p:cNvPr name="Group 5" id="5"/>
          <p:cNvGrpSpPr/>
          <p:nvPr/>
        </p:nvGrpSpPr>
        <p:grpSpPr>
          <a:xfrm rot="0">
            <a:off x="-789934" y="-247859"/>
            <a:ext cx="8456256" cy="10782718"/>
            <a:chOff x="0" y="0"/>
            <a:chExt cx="11275007" cy="14376958"/>
          </a:xfrm>
        </p:grpSpPr>
        <p:pic>
          <p:nvPicPr>
            <p:cNvPr name="Picture 6" id="6"/>
            <p:cNvPicPr>
              <a:picLocks noChangeAspect="true"/>
            </p:cNvPicPr>
            <p:nvPr/>
          </p:nvPicPr>
          <p:blipFill>
            <a:blip r:embed="rId5"/>
            <a:srcRect l="7152" t="0" r="38822" b="0"/>
            <a:stretch>
              <a:fillRect/>
            </a:stretch>
          </p:blipFill>
          <p:spPr>
            <a:xfrm flipH="false" flipV="false">
              <a:off x="0" y="0"/>
              <a:ext cx="11275007" cy="14376958"/>
            </a:xfrm>
            <a:prstGeom prst="rect">
              <a:avLst/>
            </a:prstGeom>
          </p:spPr>
        </p:pic>
      </p:grpSp>
      <p:sp>
        <p:nvSpPr>
          <p:cNvPr name="AutoShape 7" id="7"/>
          <p:cNvSpPr/>
          <p:nvPr/>
        </p:nvSpPr>
        <p:spPr>
          <a:xfrm flipV="true">
            <a:off x="17002968" y="1977028"/>
            <a:ext cx="0" cy="6492240"/>
          </a:xfrm>
          <a:prstGeom prst="line">
            <a:avLst/>
          </a:prstGeom>
          <a:ln cap="rnd" w="9525">
            <a:solidFill>
              <a:srgbClr val="FFFFFF"/>
            </a:solidFill>
            <a:prstDash val="solid"/>
            <a:headEnd type="none" len="sm" w="sm"/>
            <a:tailEnd type="none" len="sm" w="sm"/>
          </a:ln>
        </p:spPr>
      </p:sp>
      <p:sp>
        <p:nvSpPr>
          <p:cNvPr name="Freeform 8" id="8"/>
          <p:cNvSpPr/>
          <p:nvPr/>
        </p:nvSpPr>
        <p:spPr>
          <a:xfrm flipH="false" flipV="false" rot="0">
            <a:off x="8221937" y="4520713"/>
            <a:ext cx="8586715" cy="4626724"/>
          </a:xfrm>
          <a:custGeom>
            <a:avLst/>
            <a:gdLst/>
            <a:ahLst/>
            <a:cxnLst/>
            <a:rect r="r" b="b" t="t" l="l"/>
            <a:pathLst>
              <a:path h="4626724" w="8586715">
                <a:moveTo>
                  <a:pt x="0" y="0"/>
                </a:moveTo>
                <a:lnTo>
                  <a:pt x="8586715" y="0"/>
                </a:lnTo>
                <a:lnTo>
                  <a:pt x="8586715" y="4626724"/>
                </a:lnTo>
                <a:lnTo>
                  <a:pt x="0" y="4626724"/>
                </a:lnTo>
                <a:lnTo>
                  <a:pt x="0" y="0"/>
                </a:lnTo>
                <a:close/>
              </a:path>
            </a:pathLst>
          </a:custGeom>
          <a:blipFill>
            <a:blip r:embed="rId6"/>
            <a:stretch>
              <a:fillRect l="0" t="0" r="0" b="0"/>
            </a:stretch>
          </a:blipFill>
        </p:spPr>
      </p:sp>
      <p:sp>
        <p:nvSpPr>
          <p:cNvPr name="Freeform 9" id="9"/>
          <p:cNvSpPr/>
          <p:nvPr/>
        </p:nvSpPr>
        <p:spPr>
          <a:xfrm flipH="false" flipV="false" rot="0">
            <a:off x="15830149" y="9198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8637289" y="1152525"/>
            <a:ext cx="7756011" cy="798721"/>
          </a:xfrm>
          <a:prstGeom prst="rect">
            <a:avLst/>
          </a:prstGeom>
        </p:spPr>
        <p:txBody>
          <a:bodyPr anchor="t" rtlCol="false" tIns="0" lIns="0" bIns="0" rIns="0">
            <a:spAutoFit/>
          </a:bodyPr>
          <a:lstStyle/>
          <a:p>
            <a:pPr algn="just">
              <a:lnSpc>
                <a:spcPts val="5958"/>
              </a:lnSpc>
            </a:pPr>
            <a:r>
              <a:rPr lang="en-US" sz="6080" spc="-358">
                <a:solidFill>
                  <a:srgbClr val="FFFFFF"/>
                </a:solidFill>
                <a:latin typeface="Montserrat Ultra-Bold Italics"/>
              </a:rPr>
              <a:t>MACHINE LEARNING</a:t>
            </a:r>
          </a:p>
        </p:txBody>
      </p:sp>
      <p:sp>
        <p:nvSpPr>
          <p:cNvPr name="TextBox 11" id="11"/>
          <p:cNvSpPr txBox="true"/>
          <p:nvPr/>
        </p:nvSpPr>
        <p:spPr>
          <a:xfrm rot="0">
            <a:off x="8118018" y="2140949"/>
            <a:ext cx="8794552" cy="1888377"/>
          </a:xfrm>
          <a:prstGeom prst="rect">
            <a:avLst/>
          </a:prstGeom>
        </p:spPr>
        <p:txBody>
          <a:bodyPr anchor="t" rtlCol="false" tIns="0" lIns="0" bIns="0" rIns="0">
            <a:spAutoFit/>
          </a:bodyPr>
          <a:lstStyle/>
          <a:p>
            <a:pPr algn="just">
              <a:lnSpc>
                <a:spcPts val="3016"/>
              </a:lnSpc>
            </a:pPr>
            <a:r>
              <a:rPr lang="en-US" sz="2154">
                <a:solidFill>
                  <a:srgbClr val="FFFFFF"/>
                </a:solidFill>
                <a:latin typeface="Open Sans"/>
              </a:rPr>
              <a:t>L'apprentissage automatique, ou machine learning, est une discipline de l'informatique qui permet aux ordinateurs d'apprendre à partir de données et d'effectuer des tâches sans être explicitement programmés. Il se divise généralement en trois catégories principales : la supervision, la non-supervision et le renforcement.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275271" y="3733000"/>
            <a:ext cx="25783492" cy="10249738"/>
          </a:xfrm>
          <a:prstGeom prst="rect">
            <a:avLst/>
          </a:prstGeom>
          <a:solidFill>
            <a:srgbClr val="545454">
              <a:alpha val="4706"/>
            </a:srgbClr>
          </a:solidFill>
        </p:spPr>
      </p:sp>
      <p:grpSp>
        <p:nvGrpSpPr>
          <p:cNvPr name="Group 3" id="3"/>
          <p:cNvGrpSpPr/>
          <p:nvPr/>
        </p:nvGrpSpPr>
        <p:grpSpPr>
          <a:xfrm rot="0">
            <a:off x="9144000" y="-1692104"/>
            <a:ext cx="13161947" cy="131619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sp>
        <p:nvSpPr>
          <p:cNvPr name="Freeform 5" id="5"/>
          <p:cNvSpPr/>
          <p:nvPr/>
        </p:nvSpPr>
        <p:spPr>
          <a:xfrm flipH="false" flipV="false" rot="0">
            <a:off x="16048143" y="943470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2851" t="3542" r="28895" b="0"/>
          <a:stretch>
            <a:fillRect/>
          </a:stretch>
        </p:blipFill>
        <p:spPr>
          <a:xfrm flipH="false" flipV="false" rot="0">
            <a:off x="11039560" y="1572243"/>
            <a:ext cx="7081380" cy="7142514"/>
          </a:xfrm>
          <a:prstGeom prst="rect">
            <a:avLst/>
          </a:prstGeom>
        </p:spPr>
      </p:pic>
      <p:sp>
        <p:nvSpPr>
          <p:cNvPr name="TextBox 7" id="7"/>
          <p:cNvSpPr txBox="true"/>
          <p:nvPr/>
        </p:nvSpPr>
        <p:spPr>
          <a:xfrm rot="0">
            <a:off x="1028700" y="932333"/>
            <a:ext cx="8342276" cy="605994"/>
          </a:xfrm>
          <a:prstGeom prst="rect">
            <a:avLst/>
          </a:prstGeom>
        </p:spPr>
        <p:txBody>
          <a:bodyPr anchor="t" rtlCol="false" tIns="0" lIns="0" bIns="0" rIns="0">
            <a:spAutoFit/>
          </a:bodyPr>
          <a:lstStyle/>
          <a:p>
            <a:pPr>
              <a:lnSpc>
                <a:spcPts val="4550"/>
              </a:lnSpc>
            </a:pPr>
            <a:r>
              <a:rPr lang="en-US" sz="4643" spc="-273">
                <a:solidFill>
                  <a:srgbClr val="263F6B"/>
                </a:solidFill>
                <a:latin typeface="Montserrat Ultra-Bold Italics"/>
              </a:rPr>
              <a:t>ANALYSE EN COMPOSANTES</a:t>
            </a:r>
          </a:p>
        </p:txBody>
      </p:sp>
      <p:sp>
        <p:nvSpPr>
          <p:cNvPr name="TextBox 8" id="8"/>
          <p:cNvSpPr txBox="true"/>
          <p:nvPr/>
        </p:nvSpPr>
        <p:spPr>
          <a:xfrm rot="0">
            <a:off x="888951" y="2776625"/>
            <a:ext cx="7873523" cy="5330189"/>
          </a:xfrm>
          <a:prstGeom prst="rect">
            <a:avLst/>
          </a:prstGeom>
        </p:spPr>
        <p:txBody>
          <a:bodyPr anchor="t" rtlCol="false" tIns="0" lIns="0" bIns="0" rIns="0">
            <a:spAutoFit/>
          </a:bodyPr>
          <a:lstStyle/>
          <a:p>
            <a:pPr algn="just">
              <a:lnSpc>
                <a:spcPts val="4725"/>
              </a:lnSpc>
            </a:pPr>
            <a:r>
              <a:rPr lang="en-US" sz="2100" spc="42">
                <a:solidFill>
                  <a:srgbClr val="212423"/>
                </a:solidFill>
                <a:latin typeface="Montserrat"/>
              </a:rPr>
              <a:t>L'Analyse en Composantes Principales (PCA) est une technique largement utilisée en statistique et en apprentissage automatique pour réduire la dimensionnalité des données tout en préservant leur structure essentielle. En d'autres termes, elle permet de simplifier la complexité des données en les projetant dans un espace de dimension inférieure tout en conservant autant d'informations que possible.</a:t>
            </a:r>
          </a:p>
          <a:p>
            <a:pPr algn="just">
              <a:lnSpc>
                <a:spcPts val="4725"/>
              </a:lnSpc>
            </a:pPr>
          </a:p>
        </p:txBody>
      </p:sp>
      <p:sp>
        <p:nvSpPr>
          <p:cNvPr name="TextBox 9" id="9"/>
          <p:cNvSpPr txBox="true"/>
          <p:nvPr/>
        </p:nvSpPr>
        <p:spPr>
          <a:xfrm rot="0">
            <a:off x="3241391" y="1633577"/>
            <a:ext cx="3916894" cy="605994"/>
          </a:xfrm>
          <a:prstGeom prst="rect">
            <a:avLst/>
          </a:prstGeom>
        </p:spPr>
        <p:txBody>
          <a:bodyPr anchor="t" rtlCol="false" tIns="0" lIns="0" bIns="0" rIns="0">
            <a:spAutoFit/>
          </a:bodyPr>
          <a:lstStyle/>
          <a:p>
            <a:pPr>
              <a:lnSpc>
                <a:spcPts val="4550"/>
              </a:lnSpc>
            </a:pPr>
            <a:r>
              <a:rPr lang="en-US" sz="4643" spc="-273">
                <a:solidFill>
                  <a:srgbClr val="263F6B"/>
                </a:solidFill>
                <a:latin typeface="Montserrat Ultra-Bold Italics"/>
              </a:rPr>
              <a:t>PRINCIPALES</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6130773"/>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2726348" y="5922707"/>
            <a:ext cx="511382" cy="51138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925484" y="6809379"/>
            <a:ext cx="4113110" cy="2903329"/>
            <a:chOff x="0" y="0"/>
            <a:chExt cx="1500474" cy="1059142"/>
          </a:xfrm>
        </p:grpSpPr>
        <p:sp>
          <p:nvSpPr>
            <p:cNvPr name="Freeform 7" id="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8" id="8"/>
          <p:cNvGrpSpPr/>
          <p:nvPr/>
        </p:nvGrpSpPr>
        <p:grpSpPr>
          <a:xfrm rot="0">
            <a:off x="4006465" y="2702647"/>
            <a:ext cx="4113110" cy="2903329"/>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p:nvPr/>
        </p:nvGrpSpPr>
        <p:grpSpPr>
          <a:xfrm rot="0">
            <a:off x="10168426" y="2702647"/>
            <a:ext cx="4113110" cy="2903329"/>
            <a:chOff x="0" y="0"/>
            <a:chExt cx="1500474" cy="1059142"/>
          </a:xfrm>
        </p:grpSpPr>
        <p:sp>
          <p:nvSpPr>
            <p:cNvPr name="Freeform 11" id="11"/>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2" id="12"/>
          <p:cNvGrpSpPr/>
          <p:nvPr/>
        </p:nvGrpSpPr>
        <p:grpSpPr>
          <a:xfrm rot="0">
            <a:off x="5807329" y="5922707"/>
            <a:ext cx="511382" cy="51138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11969290" y="5922707"/>
            <a:ext cx="511382" cy="51138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6" id="16"/>
          <p:cNvGrpSpPr/>
          <p:nvPr/>
        </p:nvGrpSpPr>
        <p:grpSpPr>
          <a:xfrm rot="0">
            <a:off x="8888309" y="5922707"/>
            <a:ext cx="511382" cy="51138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8" id="18"/>
          <p:cNvGrpSpPr/>
          <p:nvPr/>
        </p:nvGrpSpPr>
        <p:grpSpPr>
          <a:xfrm rot="0">
            <a:off x="7087445" y="6809379"/>
            <a:ext cx="4113110" cy="2903329"/>
            <a:chOff x="0" y="0"/>
            <a:chExt cx="1500474" cy="1059142"/>
          </a:xfrm>
        </p:grpSpPr>
        <p:sp>
          <p:nvSpPr>
            <p:cNvPr name="Freeform 19" id="1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20" id="20"/>
          <p:cNvGrpSpPr/>
          <p:nvPr/>
        </p:nvGrpSpPr>
        <p:grpSpPr>
          <a:xfrm rot="0">
            <a:off x="15050270" y="5922707"/>
            <a:ext cx="511382" cy="511382"/>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2" id="22"/>
          <p:cNvGrpSpPr/>
          <p:nvPr/>
        </p:nvGrpSpPr>
        <p:grpSpPr>
          <a:xfrm rot="0">
            <a:off x="13249406" y="6809379"/>
            <a:ext cx="4113110" cy="2903329"/>
            <a:chOff x="0" y="0"/>
            <a:chExt cx="1500474" cy="1059142"/>
          </a:xfrm>
        </p:grpSpPr>
        <p:sp>
          <p:nvSpPr>
            <p:cNvPr name="Freeform 23" id="2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24" id="24"/>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2134937" y="1143000"/>
            <a:ext cx="14018125" cy="1259411"/>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LES ÉTAPES DE L'ANALYSE EN COMPOSANTES PRINCIPALES</a:t>
            </a:r>
          </a:p>
        </p:txBody>
      </p:sp>
      <p:sp>
        <p:nvSpPr>
          <p:cNvPr name="TextBox 26" id="26"/>
          <p:cNvSpPr txBox="true"/>
          <p:nvPr/>
        </p:nvSpPr>
        <p:spPr>
          <a:xfrm rot="0">
            <a:off x="1361478" y="6919864"/>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 1. Normalisation des Données </a:t>
            </a:r>
          </a:p>
        </p:txBody>
      </p:sp>
      <p:sp>
        <p:nvSpPr>
          <p:cNvPr name="TextBox 27" id="27"/>
          <p:cNvSpPr txBox="true"/>
          <p:nvPr/>
        </p:nvSpPr>
        <p:spPr>
          <a:xfrm rot="0">
            <a:off x="4660455" y="2960183"/>
            <a:ext cx="2805129" cy="432435"/>
          </a:xfrm>
          <a:prstGeom prst="rect">
            <a:avLst/>
          </a:prstGeom>
        </p:spPr>
        <p:txBody>
          <a:bodyPr anchor="t" rtlCol="false" tIns="0" lIns="0" bIns="0" rIns="0">
            <a:spAutoFit/>
          </a:bodyPr>
          <a:lstStyle/>
          <a:p>
            <a:pPr algn="ctr">
              <a:lnSpc>
                <a:spcPts val="3510"/>
              </a:lnSpc>
            </a:pPr>
            <a:r>
              <a:rPr lang="en-US" sz="2700" spc="54">
                <a:solidFill>
                  <a:srgbClr val="FFFFFF"/>
                </a:solidFill>
                <a:latin typeface="Montserrat Bold"/>
              </a:rPr>
              <a:t>2. Matrice</a:t>
            </a:r>
          </a:p>
        </p:txBody>
      </p:sp>
      <p:sp>
        <p:nvSpPr>
          <p:cNvPr name="TextBox 28" id="28"/>
          <p:cNvSpPr txBox="true"/>
          <p:nvPr/>
        </p:nvSpPr>
        <p:spPr>
          <a:xfrm rot="0">
            <a:off x="10604419" y="3100518"/>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4. Sélection</a:t>
            </a:r>
          </a:p>
        </p:txBody>
      </p:sp>
      <p:sp>
        <p:nvSpPr>
          <p:cNvPr name="TextBox 29" id="29"/>
          <p:cNvSpPr txBox="true"/>
          <p:nvPr/>
        </p:nvSpPr>
        <p:spPr>
          <a:xfrm rot="0">
            <a:off x="1360297" y="7947025"/>
            <a:ext cx="3241123" cy="1363980"/>
          </a:xfrm>
          <a:prstGeom prst="rect">
            <a:avLst/>
          </a:prstGeom>
        </p:spPr>
        <p:txBody>
          <a:bodyPr anchor="t" rtlCol="false" tIns="0" lIns="0" bIns="0" rIns="0">
            <a:spAutoFit/>
          </a:bodyPr>
          <a:lstStyle/>
          <a:p>
            <a:pPr algn="just">
              <a:lnSpc>
                <a:spcPts val="2730"/>
              </a:lnSpc>
            </a:pPr>
            <a:r>
              <a:rPr lang="en-US" sz="2100" spc="42">
                <a:solidFill>
                  <a:srgbClr val="FFFFFF"/>
                </a:solidFill>
                <a:latin typeface="Montserrat"/>
              </a:rPr>
              <a:t>standardisation des données pour obtenir une moyenne nulle et une variance unitaire</a:t>
            </a:r>
          </a:p>
        </p:txBody>
      </p:sp>
      <p:sp>
        <p:nvSpPr>
          <p:cNvPr name="TextBox 30" id="30"/>
          <p:cNvSpPr txBox="true"/>
          <p:nvPr/>
        </p:nvSpPr>
        <p:spPr>
          <a:xfrm rot="0">
            <a:off x="4442458" y="3935543"/>
            <a:ext cx="3241123"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calcul de la matrice de covariance</a:t>
            </a:r>
          </a:p>
        </p:txBody>
      </p:sp>
      <p:sp>
        <p:nvSpPr>
          <p:cNvPr name="TextBox 31" id="31"/>
          <p:cNvSpPr txBox="true"/>
          <p:nvPr/>
        </p:nvSpPr>
        <p:spPr>
          <a:xfrm rot="0">
            <a:off x="10604419" y="3935543"/>
            <a:ext cx="3241123" cy="121602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sélection des composantes principales</a:t>
            </a:r>
          </a:p>
        </p:txBody>
      </p:sp>
      <p:sp>
        <p:nvSpPr>
          <p:cNvPr name="TextBox 32" id="32"/>
          <p:cNvSpPr txBox="true"/>
          <p:nvPr/>
        </p:nvSpPr>
        <p:spPr>
          <a:xfrm rot="0">
            <a:off x="7523439"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3. Valeurs Propres</a:t>
            </a:r>
          </a:p>
        </p:txBody>
      </p:sp>
      <p:sp>
        <p:nvSpPr>
          <p:cNvPr name="TextBox 33" id="33"/>
          <p:cNvSpPr txBox="true"/>
          <p:nvPr/>
        </p:nvSpPr>
        <p:spPr>
          <a:xfrm rot="0">
            <a:off x="7523439" y="8042275"/>
            <a:ext cx="3241123" cy="121602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décomposition en valeurs propres de cette matrice</a:t>
            </a:r>
          </a:p>
        </p:txBody>
      </p:sp>
      <p:sp>
        <p:nvSpPr>
          <p:cNvPr name="TextBox 34" id="34"/>
          <p:cNvSpPr txBox="true"/>
          <p:nvPr/>
        </p:nvSpPr>
        <p:spPr>
          <a:xfrm rot="0">
            <a:off x="13685399" y="7207250"/>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Ultra-Bold"/>
              </a:rPr>
              <a:t>5. Projection </a:t>
            </a:r>
          </a:p>
        </p:txBody>
      </p:sp>
      <p:sp>
        <p:nvSpPr>
          <p:cNvPr name="TextBox 35" id="35"/>
          <p:cNvSpPr txBox="true"/>
          <p:nvPr/>
        </p:nvSpPr>
        <p:spPr>
          <a:xfrm rot="0">
            <a:off x="13685399" y="7816215"/>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projection des données dans le nouvel espace de caractéristiques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156196"/>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9591065"/>
            <a:ext cx="16230600" cy="1351653"/>
          </a:xfrm>
          <a:prstGeom prst="rect">
            <a:avLst/>
          </a:prstGeom>
          <a:solidFill>
            <a:srgbClr val="213559"/>
          </a:solidFill>
        </p:spPr>
      </p:sp>
      <p:sp>
        <p:nvSpPr>
          <p:cNvPr name="AutoShape 6" id="6"/>
          <p:cNvSpPr/>
          <p:nvPr/>
        </p:nvSpPr>
        <p:spPr>
          <a:xfrm rot="0">
            <a:off x="1028700" y="-675827"/>
            <a:ext cx="16230600" cy="1351653"/>
          </a:xfrm>
          <a:prstGeom prst="rect">
            <a:avLst/>
          </a:prstGeom>
          <a:solidFill>
            <a:srgbClr val="213559"/>
          </a:solidFill>
        </p:spPr>
      </p:sp>
      <p:sp>
        <p:nvSpPr>
          <p:cNvPr name="Freeform 7" id="7"/>
          <p:cNvSpPr/>
          <p:nvPr/>
        </p:nvSpPr>
        <p:spPr>
          <a:xfrm flipH="false" flipV="false" rot="0">
            <a:off x="9144000" y="3015527"/>
            <a:ext cx="8790863" cy="5435684"/>
          </a:xfrm>
          <a:custGeom>
            <a:avLst/>
            <a:gdLst/>
            <a:ahLst/>
            <a:cxnLst/>
            <a:rect r="r" b="b" t="t" l="l"/>
            <a:pathLst>
              <a:path h="5435684" w="8790863">
                <a:moveTo>
                  <a:pt x="0" y="0"/>
                </a:moveTo>
                <a:lnTo>
                  <a:pt x="8790863" y="0"/>
                </a:lnTo>
                <a:lnTo>
                  <a:pt x="8790863" y="5435684"/>
                </a:lnTo>
                <a:lnTo>
                  <a:pt x="0" y="5435684"/>
                </a:lnTo>
                <a:lnTo>
                  <a:pt x="0" y="0"/>
                </a:lnTo>
                <a:close/>
              </a:path>
            </a:pathLst>
          </a:custGeom>
          <a:blipFill>
            <a:blip r:embed="rId4"/>
            <a:stretch>
              <a:fillRect l="0" t="0" r="0" b="0"/>
            </a:stretch>
          </a:blipFill>
        </p:spPr>
      </p:sp>
      <p:sp>
        <p:nvSpPr>
          <p:cNvPr name="TextBox 8" id="8"/>
          <p:cNvSpPr txBox="true"/>
          <p:nvPr/>
        </p:nvSpPr>
        <p:spPr>
          <a:xfrm rot="0">
            <a:off x="1028700" y="1819015"/>
            <a:ext cx="8713641" cy="1765544"/>
          </a:xfrm>
          <a:prstGeom prst="rect">
            <a:avLst/>
          </a:prstGeom>
        </p:spPr>
        <p:txBody>
          <a:bodyPr anchor="t" rtlCol="false" tIns="0" lIns="0" bIns="0" rIns="0">
            <a:spAutoFit/>
          </a:bodyPr>
          <a:lstStyle/>
          <a:p>
            <a:pPr>
              <a:lnSpc>
                <a:spcPts val="6801"/>
              </a:lnSpc>
            </a:pPr>
            <a:r>
              <a:rPr lang="en-US" sz="6940" spc="-409">
                <a:solidFill>
                  <a:srgbClr val="263F6B"/>
                </a:solidFill>
                <a:latin typeface="Montserrat Ultra-Bold Italics"/>
              </a:rPr>
              <a:t>CARACTÉRISTIQUES DE LA PCA</a:t>
            </a:r>
          </a:p>
        </p:txBody>
      </p:sp>
      <p:sp>
        <p:nvSpPr>
          <p:cNvPr name="TextBox 9" id="9"/>
          <p:cNvSpPr txBox="true"/>
          <p:nvPr/>
        </p:nvSpPr>
        <p:spPr>
          <a:xfrm rot="0">
            <a:off x="1028700" y="3966727"/>
            <a:ext cx="7153592" cy="121602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capacité à réduire la dimensionnalité des données tout en préservant leur structure</a:t>
            </a:r>
          </a:p>
        </p:txBody>
      </p:sp>
      <p:sp>
        <p:nvSpPr>
          <p:cNvPr name="TextBox 10" id="10"/>
          <p:cNvSpPr txBox="true"/>
          <p:nvPr/>
        </p:nvSpPr>
        <p:spPr>
          <a:xfrm rot="0">
            <a:off x="1028700" y="5516127"/>
            <a:ext cx="6834278" cy="806450"/>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sa facilité d'interprétation des composantes principales</a:t>
            </a:r>
          </a:p>
        </p:txBody>
      </p:sp>
      <p:sp>
        <p:nvSpPr>
          <p:cNvPr name="TextBox 11" id="11"/>
          <p:cNvSpPr txBox="true"/>
          <p:nvPr/>
        </p:nvSpPr>
        <p:spPr>
          <a:xfrm rot="0">
            <a:off x="1028700" y="7031424"/>
            <a:ext cx="6834278" cy="39687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Sa robustesse aux données bruitées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82240" y="1628876"/>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632578" y="7448006"/>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0339641" y="7796868"/>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715436" y="4180713"/>
            <a:ext cx="6857129" cy="2097024"/>
          </a:xfrm>
          <a:prstGeom prst="rect">
            <a:avLst/>
          </a:prstGeom>
        </p:spPr>
        <p:txBody>
          <a:bodyPr anchor="t" rtlCol="false" tIns="0" lIns="0" bIns="0" rIns="0">
            <a:spAutoFit/>
          </a:bodyPr>
          <a:lstStyle/>
          <a:p>
            <a:pPr algn="ctr">
              <a:lnSpc>
                <a:spcPts val="8071"/>
              </a:lnSpc>
            </a:pPr>
            <a:r>
              <a:rPr lang="en-US" sz="8236" spc="-485">
                <a:solidFill>
                  <a:srgbClr val="FFFFFF"/>
                </a:solidFill>
                <a:latin typeface="Montserrat Ultra-Bold Italics"/>
              </a:rPr>
              <a:t>AVANTAGES  DE PCA </a:t>
            </a:r>
          </a:p>
        </p:txBody>
      </p:sp>
      <p:sp>
        <p:nvSpPr>
          <p:cNvPr name="TextBox 11" id="11"/>
          <p:cNvSpPr txBox="true"/>
          <p:nvPr/>
        </p:nvSpPr>
        <p:spPr>
          <a:xfrm rot="0">
            <a:off x="1483108" y="1788850"/>
            <a:ext cx="3824986" cy="1461770"/>
          </a:xfrm>
          <a:prstGeom prst="rect">
            <a:avLst/>
          </a:prstGeom>
        </p:spPr>
        <p:txBody>
          <a:bodyPr anchor="t" rtlCol="false" tIns="0" lIns="0" bIns="0" rIns="0">
            <a:spAutoFit/>
          </a:bodyPr>
          <a:lstStyle/>
          <a:p>
            <a:pPr algn="ctr">
              <a:lnSpc>
                <a:spcPts val="2380"/>
              </a:lnSpc>
            </a:pPr>
            <a:r>
              <a:rPr lang="en-US" sz="1700" spc="34">
                <a:solidFill>
                  <a:srgbClr val="212423"/>
                </a:solidFill>
                <a:latin typeface="Montserrat"/>
              </a:rPr>
              <a:t>PCA permet de réduire le nombre de variables dans un ensemble de données tout en conservant autant d'informations que possible</a:t>
            </a:r>
          </a:p>
        </p:txBody>
      </p:sp>
      <p:sp>
        <p:nvSpPr>
          <p:cNvPr name="TextBox 12" id="12"/>
          <p:cNvSpPr txBox="true"/>
          <p:nvPr/>
        </p:nvSpPr>
        <p:spPr>
          <a:xfrm rot="0">
            <a:off x="1448025" y="685158"/>
            <a:ext cx="3895152"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Réduction de la dimensionnalité</a:t>
            </a:r>
          </a:p>
        </p:txBody>
      </p:sp>
      <p:sp>
        <p:nvSpPr>
          <p:cNvPr name="TextBox 13" id="13"/>
          <p:cNvSpPr txBox="true"/>
          <p:nvPr/>
        </p:nvSpPr>
        <p:spPr>
          <a:xfrm rot="0">
            <a:off x="13051678" y="6504289"/>
            <a:ext cx="3824986"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Facilité d'interprétation</a:t>
            </a:r>
          </a:p>
        </p:txBody>
      </p:sp>
      <p:grpSp>
        <p:nvGrpSpPr>
          <p:cNvPr name="Group 14" id="14"/>
          <p:cNvGrpSpPr/>
          <p:nvPr/>
        </p:nvGrpSpPr>
        <p:grpSpPr>
          <a:xfrm rot="0">
            <a:off x="971550" y="6821784"/>
            <a:ext cx="4626722" cy="1810294"/>
            <a:chOff x="0" y="0"/>
            <a:chExt cx="1687841" cy="660400"/>
          </a:xfrm>
        </p:grpSpPr>
        <p:sp>
          <p:nvSpPr>
            <p:cNvPr name="Freeform 15" id="15"/>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6" id="16"/>
          <p:cNvSpPr txBox="true"/>
          <p:nvPr/>
        </p:nvSpPr>
        <p:spPr>
          <a:xfrm rot="0">
            <a:off x="1407501" y="6875033"/>
            <a:ext cx="3824986" cy="1757045"/>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extrayant les composantes principales qui capturent le plus de variance, la PCA peut aider à éliminer le bruit et à mettre en évidence les structures sous-jacentes dans les données.</a:t>
            </a:r>
          </a:p>
        </p:txBody>
      </p:sp>
      <p:sp>
        <p:nvSpPr>
          <p:cNvPr name="TextBox 17" id="17"/>
          <p:cNvSpPr txBox="true"/>
          <p:nvPr/>
        </p:nvSpPr>
        <p:spPr>
          <a:xfrm rot="0">
            <a:off x="1337335" y="5878067"/>
            <a:ext cx="3895152"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Élimination du bruit</a:t>
            </a:r>
          </a:p>
        </p:txBody>
      </p:sp>
      <p:sp>
        <p:nvSpPr>
          <p:cNvPr name="Freeform 18" id="18"/>
          <p:cNvSpPr/>
          <p:nvPr/>
        </p:nvSpPr>
        <p:spPr>
          <a:xfrm flipH="false" flipV="false" rot="8468797">
            <a:off x="4573887" y="5741952"/>
            <a:ext cx="1538580" cy="763520"/>
          </a:xfrm>
          <a:custGeom>
            <a:avLst/>
            <a:gdLst/>
            <a:ahLst/>
            <a:cxnLst/>
            <a:rect r="r" b="b" t="t" l="l"/>
            <a:pathLst>
              <a:path h="763520" w="1538580">
                <a:moveTo>
                  <a:pt x="0" y="0"/>
                </a:moveTo>
                <a:lnTo>
                  <a:pt x="1538581" y="0"/>
                </a:lnTo>
                <a:lnTo>
                  <a:pt x="1538581" y="763521"/>
                </a:lnTo>
                <a:lnTo>
                  <a:pt x="0" y="763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3033446" y="7607981"/>
            <a:ext cx="3824986" cy="1461770"/>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Les composantes principales obtenues après l'application de la PCA sont des combinaisons linéaires des variables d'origine, ce qui facilite leur interprétation.</a:t>
            </a:r>
          </a:p>
        </p:txBody>
      </p:sp>
      <p:grpSp>
        <p:nvGrpSpPr>
          <p:cNvPr name="Group 20" id="20"/>
          <p:cNvGrpSpPr/>
          <p:nvPr/>
        </p:nvGrpSpPr>
        <p:grpSpPr>
          <a:xfrm rot="0">
            <a:off x="12889753" y="1943842"/>
            <a:ext cx="4626722" cy="1810294"/>
            <a:chOff x="0" y="0"/>
            <a:chExt cx="1687841" cy="660400"/>
          </a:xfrm>
        </p:grpSpPr>
        <p:sp>
          <p:nvSpPr>
            <p:cNvPr name="Freeform 21" id="21"/>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22" id="22"/>
          <p:cNvSpPr txBox="true"/>
          <p:nvPr/>
        </p:nvSpPr>
        <p:spPr>
          <a:xfrm rot="0">
            <a:off x="13290621" y="1406901"/>
            <a:ext cx="3824986" cy="46746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patterns cachés</a:t>
            </a:r>
          </a:p>
        </p:txBody>
      </p:sp>
      <p:sp>
        <p:nvSpPr>
          <p:cNvPr name="TextBox 23" id="23"/>
          <p:cNvSpPr txBox="true"/>
          <p:nvPr/>
        </p:nvSpPr>
        <p:spPr>
          <a:xfrm rot="0">
            <a:off x="13290621" y="2251454"/>
            <a:ext cx="3824986" cy="1166495"/>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PCA mettre en évidence des relations et des patterns qui seraient difficiles à détecter dans l'ensemble de données original.</a:t>
            </a:r>
          </a:p>
        </p:txBody>
      </p:sp>
      <p:sp>
        <p:nvSpPr>
          <p:cNvPr name="Freeform 24" id="24"/>
          <p:cNvSpPr/>
          <p:nvPr/>
        </p:nvSpPr>
        <p:spPr>
          <a:xfrm flipH="false" flipV="false" rot="-2561023">
            <a:off x="12461328" y="4245920"/>
            <a:ext cx="1907175" cy="946436"/>
          </a:xfrm>
          <a:custGeom>
            <a:avLst/>
            <a:gdLst/>
            <a:ahLst/>
            <a:cxnLst/>
            <a:rect r="r" b="b" t="t" l="l"/>
            <a:pathLst>
              <a:path h="946436" w="1907175">
                <a:moveTo>
                  <a:pt x="0" y="0"/>
                </a:moveTo>
                <a:lnTo>
                  <a:pt x="1907175" y="0"/>
                </a:lnTo>
                <a:lnTo>
                  <a:pt x="1907175" y="946435"/>
                </a:lnTo>
                <a:lnTo>
                  <a:pt x="0" y="946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82240" y="1628876"/>
            <a:ext cx="4626722" cy="1810294"/>
            <a:chOff x="0" y="0"/>
            <a:chExt cx="1687841" cy="660400"/>
          </a:xfrm>
        </p:grpSpPr>
        <p:sp>
          <p:nvSpPr>
            <p:cNvPr name="Freeform 4" id="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name="Group 5" id="5"/>
          <p:cNvGrpSpPr/>
          <p:nvPr/>
        </p:nvGrpSpPr>
        <p:grpSpPr>
          <a:xfrm rot="0">
            <a:off x="12632578" y="7448006"/>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0339641" y="7796868"/>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775449" y="4561607"/>
            <a:ext cx="6857129" cy="1562105"/>
          </a:xfrm>
          <a:prstGeom prst="rect">
            <a:avLst/>
          </a:prstGeom>
        </p:spPr>
        <p:txBody>
          <a:bodyPr anchor="t" rtlCol="false" tIns="0" lIns="0" bIns="0" rIns="0">
            <a:spAutoFit/>
          </a:bodyPr>
          <a:lstStyle/>
          <a:p>
            <a:pPr algn="ctr">
              <a:lnSpc>
                <a:spcPts val="6111"/>
              </a:lnSpc>
            </a:pPr>
            <a:r>
              <a:rPr lang="en-US" sz="6236" spc="-367">
                <a:solidFill>
                  <a:srgbClr val="FFFFFF"/>
                </a:solidFill>
                <a:latin typeface="Montserrat Ultra-Bold Italics"/>
              </a:rPr>
              <a:t>INCONVÉNIENTS </a:t>
            </a:r>
          </a:p>
          <a:p>
            <a:pPr algn="ctr">
              <a:lnSpc>
                <a:spcPts val="5915"/>
              </a:lnSpc>
            </a:pPr>
            <a:r>
              <a:rPr lang="en-US" sz="6036" spc="-356">
                <a:solidFill>
                  <a:srgbClr val="FFFFFF"/>
                </a:solidFill>
                <a:latin typeface="Montserrat Ultra-Bold Italics"/>
              </a:rPr>
              <a:t>  DE PCA </a:t>
            </a:r>
          </a:p>
        </p:txBody>
      </p:sp>
      <p:sp>
        <p:nvSpPr>
          <p:cNvPr name="TextBox 11" id="11"/>
          <p:cNvSpPr txBox="true"/>
          <p:nvPr/>
        </p:nvSpPr>
        <p:spPr>
          <a:xfrm rot="0">
            <a:off x="1483108" y="1788850"/>
            <a:ext cx="3824986" cy="1461770"/>
          </a:xfrm>
          <a:prstGeom prst="rect">
            <a:avLst/>
          </a:prstGeom>
        </p:spPr>
        <p:txBody>
          <a:bodyPr anchor="t" rtlCol="false" tIns="0" lIns="0" bIns="0" rIns="0">
            <a:spAutoFit/>
          </a:bodyPr>
          <a:lstStyle/>
          <a:p>
            <a:pPr algn="ctr">
              <a:lnSpc>
                <a:spcPts val="2380"/>
              </a:lnSpc>
            </a:pPr>
            <a:r>
              <a:rPr lang="en-US" sz="1700" spc="34">
                <a:solidFill>
                  <a:srgbClr val="212423"/>
                </a:solidFill>
                <a:latin typeface="Montserrat"/>
              </a:rPr>
              <a:t>Lorsque de nombreuses variables sont combinées en composantes principales, il peut être difficile d'interpréter la signification des composantes résultantes.</a:t>
            </a:r>
          </a:p>
        </p:txBody>
      </p:sp>
      <p:sp>
        <p:nvSpPr>
          <p:cNvPr name="TextBox 12" id="12"/>
          <p:cNvSpPr txBox="true"/>
          <p:nvPr/>
        </p:nvSpPr>
        <p:spPr>
          <a:xfrm rot="0">
            <a:off x="1448025" y="685158"/>
            <a:ext cx="3895152"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Perte d'interprétabilité</a:t>
            </a:r>
          </a:p>
        </p:txBody>
      </p:sp>
      <p:sp>
        <p:nvSpPr>
          <p:cNvPr name="TextBox 13" id="13"/>
          <p:cNvSpPr txBox="true"/>
          <p:nvPr/>
        </p:nvSpPr>
        <p:spPr>
          <a:xfrm rot="0">
            <a:off x="13051678" y="6687169"/>
            <a:ext cx="3824986" cy="760837"/>
          </a:xfrm>
          <a:prstGeom prst="rect">
            <a:avLst/>
          </a:prstGeom>
        </p:spPr>
        <p:txBody>
          <a:bodyPr anchor="t" rtlCol="false" tIns="0" lIns="0" bIns="0" rIns="0">
            <a:spAutoFit/>
          </a:bodyPr>
          <a:lstStyle/>
          <a:p>
            <a:pPr algn="ctr">
              <a:lnSpc>
                <a:spcPts val="3044"/>
              </a:lnSpc>
            </a:pPr>
            <a:r>
              <a:rPr lang="en-US" sz="2341" spc="46">
                <a:solidFill>
                  <a:srgbClr val="FFFFFF"/>
                </a:solidFill>
                <a:latin typeface="Montserrat Ultra-Bold"/>
              </a:rPr>
              <a:t>Traitement des données catégorielles</a:t>
            </a:r>
          </a:p>
        </p:txBody>
      </p:sp>
      <p:grpSp>
        <p:nvGrpSpPr>
          <p:cNvPr name="Group 14" id="14"/>
          <p:cNvGrpSpPr/>
          <p:nvPr/>
        </p:nvGrpSpPr>
        <p:grpSpPr>
          <a:xfrm rot="0">
            <a:off x="971550" y="6821784"/>
            <a:ext cx="4626722" cy="1810294"/>
            <a:chOff x="0" y="0"/>
            <a:chExt cx="1687841" cy="660400"/>
          </a:xfrm>
        </p:grpSpPr>
        <p:sp>
          <p:nvSpPr>
            <p:cNvPr name="Freeform 15" id="15"/>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16" id="16"/>
          <p:cNvSpPr txBox="true"/>
          <p:nvPr/>
        </p:nvSpPr>
        <p:spPr>
          <a:xfrm rot="0">
            <a:off x="1407501" y="6875033"/>
            <a:ext cx="3824986" cy="1757045"/>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PCA est sensible aux données aberrantes, ce qui signifie qu'un petit nombre de valeurs aberrantes peut avoir un impact disproportionné sur les résultats de l'analyse.</a:t>
            </a:r>
          </a:p>
        </p:txBody>
      </p:sp>
      <p:sp>
        <p:nvSpPr>
          <p:cNvPr name="TextBox 17" id="17"/>
          <p:cNvSpPr txBox="true"/>
          <p:nvPr/>
        </p:nvSpPr>
        <p:spPr>
          <a:xfrm rot="0">
            <a:off x="1337335" y="5987287"/>
            <a:ext cx="3895152" cy="834497"/>
          </a:xfrm>
          <a:prstGeom prst="rect">
            <a:avLst/>
          </a:prstGeom>
        </p:spPr>
        <p:txBody>
          <a:bodyPr anchor="t" rtlCol="false" tIns="0" lIns="0" bIns="0" rIns="0">
            <a:spAutoFit/>
          </a:bodyPr>
          <a:lstStyle/>
          <a:p>
            <a:pPr algn="ctr">
              <a:lnSpc>
                <a:spcPts val="3304"/>
              </a:lnSpc>
            </a:pPr>
            <a:r>
              <a:rPr lang="en-US" sz="2541" spc="50">
                <a:solidFill>
                  <a:srgbClr val="FFFFFF"/>
                </a:solidFill>
                <a:latin typeface="Montserrat Ultra-Bold"/>
              </a:rPr>
              <a:t>Sensibilité aux données aberrantes</a:t>
            </a:r>
          </a:p>
        </p:txBody>
      </p:sp>
      <p:sp>
        <p:nvSpPr>
          <p:cNvPr name="Freeform 18" id="18"/>
          <p:cNvSpPr/>
          <p:nvPr/>
        </p:nvSpPr>
        <p:spPr>
          <a:xfrm flipH="false" flipV="false" rot="8468797">
            <a:off x="4573887" y="5371208"/>
            <a:ext cx="1538580" cy="763520"/>
          </a:xfrm>
          <a:custGeom>
            <a:avLst/>
            <a:gdLst/>
            <a:ahLst/>
            <a:cxnLst/>
            <a:rect r="r" b="b" t="t" l="l"/>
            <a:pathLst>
              <a:path h="763520" w="1538580">
                <a:moveTo>
                  <a:pt x="0" y="0"/>
                </a:moveTo>
                <a:lnTo>
                  <a:pt x="1538581" y="0"/>
                </a:lnTo>
                <a:lnTo>
                  <a:pt x="1538581" y="763521"/>
                </a:lnTo>
                <a:lnTo>
                  <a:pt x="0" y="763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3033446" y="7607981"/>
            <a:ext cx="3824986" cy="1461770"/>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PCA est conçue pour les données numériques continues et peut ne pas être appropriée pour les données catégorielles ou binaires sans transformation préalable.</a:t>
            </a:r>
          </a:p>
        </p:txBody>
      </p:sp>
      <p:grpSp>
        <p:nvGrpSpPr>
          <p:cNvPr name="Group 20" id="20"/>
          <p:cNvGrpSpPr/>
          <p:nvPr/>
        </p:nvGrpSpPr>
        <p:grpSpPr>
          <a:xfrm rot="0">
            <a:off x="12889753" y="1943842"/>
            <a:ext cx="4626722" cy="1810294"/>
            <a:chOff x="0" y="0"/>
            <a:chExt cx="1687841" cy="660400"/>
          </a:xfrm>
        </p:grpSpPr>
        <p:sp>
          <p:nvSpPr>
            <p:cNvPr name="Freeform 21" id="21"/>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name="TextBox 22" id="22"/>
          <p:cNvSpPr txBox="true"/>
          <p:nvPr/>
        </p:nvSpPr>
        <p:spPr>
          <a:xfrm rot="0">
            <a:off x="13261228" y="1000125"/>
            <a:ext cx="3824986" cy="94371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Ultra-Bold"/>
              </a:rPr>
              <a:t>Dépendance linéaire</a:t>
            </a:r>
          </a:p>
        </p:txBody>
      </p:sp>
      <p:sp>
        <p:nvSpPr>
          <p:cNvPr name="TextBox 23" id="23"/>
          <p:cNvSpPr txBox="true"/>
          <p:nvPr/>
        </p:nvSpPr>
        <p:spPr>
          <a:xfrm rot="0">
            <a:off x="13290621" y="2251454"/>
            <a:ext cx="3824986" cy="1461770"/>
          </a:xfrm>
          <a:prstGeom prst="rect">
            <a:avLst/>
          </a:prstGeom>
        </p:spPr>
        <p:txBody>
          <a:bodyPr anchor="t" rtlCol="false" tIns="0" lIns="0" bIns="0" rIns="0">
            <a:spAutoFit/>
          </a:bodyPr>
          <a:lstStyle/>
          <a:p>
            <a:pPr algn="just">
              <a:lnSpc>
                <a:spcPts val="2380"/>
              </a:lnSpc>
            </a:pPr>
            <a:r>
              <a:rPr lang="en-US" sz="1700" spc="34">
                <a:solidFill>
                  <a:srgbClr val="212423"/>
                </a:solidFill>
                <a:latin typeface="Montserrat"/>
              </a:rPr>
              <a:t>PCA suppose que les relations entre les variables sont linéaires, ce qui peut ne pas être le cas dans tous les ensembles de données réels.</a:t>
            </a:r>
          </a:p>
        </p:txBody>
      </p:sp>
      <p:sp>
        <p:nvSpPr>
          <p:cNvPr name="Freeform 24" id="24"/>
          <p:cNvSpPr/>
          <p:nvPr/>
        </p:nvSpPr>
        <p:spPr>
          <a:xfrm flipH="false" flipV="false" rot="-2561023">
            <a:off x="12461328" y="4245920"/>
            <a:ext cx="1907175" cy="946436"/>
          </a:xfrm>
          <a:custGeom>
            <a:avLst/>
            <a:gdLst/>
            <a:ahLst/>
            <a:cxnLst/>
            <a:rect r="r" b="b" t="t" l="l"/>
            <a:pathLst>
              <a:path h="946436" w="1907175">
                <a:moveTo>
                  <a:pt x="0" y="0"/>
                </a:moveTo>
                <a:lnTo>
                  <a:pt x="1907175" y="0"/>
                </a:lnTo>
                <a:lnTo>
                  <a:pt x="1907175" y="946435"/>
                </a:lnTo>
                <a:lnTo>
                  <a:pt x="0" y="946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DAGChbNQHZ8</dc:identifier>
  <dcterms:modified xsi:type="dcterms:W3CDTF">2011-08-01T06:04:30Z</dcterms:modified>
  <cp:revision>1</cp:revision>
  <dc:title>Presentation_Projet_SMA</dc:title>
</cp:coreProperties>
</file>